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2"/>
  </p:sldMasterIdLst>
  <p:notesMasterIdLst>
    <p:notesMasterId r:id="rId45"/>
  </p:notesMasterIdLst>
  <p:handoutMasterIdLst>
    <p:handoutMasterId r:id="rId46"/>
  </p:handoutMasterIdLst>
  <p:sldIdLst>
    <p:sldId id="375" r:id="rId3"/>
    <p:sldId id="1168" r:id="rId4"/>
    <p:sldId id="1169" r:id="rId5"/>
    <p:sldId id="1170" r:id="rId6"/>
    <p:sldId id="1166" r:id="rId7"/>
    <p:sldId id="1171" r:id="rId8"/>
    <p:sldId id="1173" r:id="rId9"/>
    <p:sldId id="1174" r:id="rId10"/>
    <p:sldId id="1175" r:id="rId11"/>
    <p:sldId id="1176" r:id="rId12"/>
    <p:sldId id="1177" r:id="rId13"/>
    <p:sldId id="1178" r:id="rId14"/>
    <p:sldId id="1179" r:id="rId15"/>
    <p:sldId id="1180" r:id="rId16"/>
    <p:sldId id="1181" r:id="rId17"/>
    <p:sldId id="1182" r:id="rId18"/>
    <p:sldId id="1183" r:id="rId19"/>
    <p:sldId id="1184" r:id="rId20"/>
    <p:sldId id="1185" r:id="rId21"/>
    <p:sldId id="1186" r:id="rId22"/>
    <p:sldId id="1187" r:id="rId23"/>
    <p:sldId id="1188" r:id="rId24"/>
    <p:sldId id="1189" r:id="rId25"/>
    <p:sldId id="1190" r:id="rId26"/>
    <p:sldId id="1191" r:id="rId27"/>
    <p:sldId id="1192" r:id="rId28"/>
    <p:sldId id="1193" r:id="rId29"/>
    <p:sldId id="1194" r:id="rId30"/>
    <p:sldId id="1195" r:id="rId31"/>
    <p:sldId id="1198" r:id="rId32"/>
    <p:sldId id="1199" r:id="rId33"/>
    <p:sldId id="1196" r:id="rId34"/>
    <p:sldId id="1197" r:id="rId35"/>
    <p:sldId id="1200" r:id="rId36"/>
    <p:sldId id="1207" r:id="rId37"/>
    <p:sldId id="1208" r:id="rId38"/>
    <p:sldId id="1202" r:id="rId39"/>
    <p:sldId id="1203" r:id="rId40"/>
    <p:sldId id="1204" r:id="rId41"/>
    <p:sldId id="1205" r:id="rId42"/>
    <p:sldId id="1206" r:id="rId43"/>
    <p:sldId id="376" r:id="rId44"/>
  </p:sldIdLst>
  <p:sldSz cx="9144000" cy="5143500" type="screen16x9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20" userDrawn="1">
          <p15:clr>
            <a:srgbClr val="A4A3A4"/>
          </p15:clr>
        </p15:guide>
        <p15:guide id="2" pos="291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wok Gary" initials="KG" lastIdx="4" clrIdx="0"/>
  <p:cmAuthor id="2" name="Windows 用户" initials="W用" lastIdx="2" clrIdx="1"/>
  <p:cmAuthor id="3" name="zll" initials="z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5" autoAdjust="0"/>
    <p:restoredTop sz="89413" autoAdjust="0"/>
  </p:normalViewPr>
  <p:slideViewPr>
    <p:cSldViewPr showGuides="1">
      <p:cViewPr varScale="1">
        <p:scale>
          <a:sx n="138" d="100"/>
          <a:sy n="138" d="100"/>
        </p:scale>
        <p:origin x="1099" y="86"/>
      </p:cViewPr>
      <p:guideLst>
        <p:guide orient="horz" pos="1320"/>
        <p:guide pos="29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0E991-9F66-4DED-85A3-F3000F9CC155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99C65-3C01-4953-8416-74D383044D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4275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54276" name="日期占位符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72170B5-AA1D-457C-9B33-29A6F09A0548}" type="datetime1">
              <a:rPr lang="zh-CN" altLang="en-US" smtClean="0">
                <a:solidFill>
                  <a:prstClr val="black"/>
                </a:solidFill>
              </a:rPr>
              <a:t>2025/12/15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CCF9-60DA-E98F-0763-396A3AAEE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44AE380-144F-FE0C-B481-929A1A430A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1CADC8E-D04D-F6E2-DFC0-E1664F838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510F75-C4FD-2DB5-1088-D562FC9FA4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227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7F3E6-59AF-FC8E-0CF5-AB38D3D65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C0BCEB-2864-7DBA-C506-C1CF304D78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CF5F8A3-F70F-85C5-DC58-FC5958AEA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A </a:t>
            </a:r>
            <a:r>
              <a:rPr lang="zh-CN" altLang="en-US" b="1" dirty="0"/>
              <a:t>发送帧给 </a:t>
            </a:r>
            <a:r>
              <a:rPr lang="en-US" altLang="zh-CN" b="1" dirty="0"/>
              <a:t>D</a:t>
            </a:r>
            <a:endParaRPr lang="zh-CN" altLang="en-US" dirty="0"/>
          </a:p>
          <a:p>
            <a:r>
              <a:rPr lang="zh-CN" altLang="en-US" b="1" dirty="0"/>
              <a:t>学习：</a:t>
            </a:r>
            <a:r>
              <a:rPr lang="zh-CN" altLang="en-US" dirty="0"/>
              <a:t> 交换机收到来自 </a:t>
            </a:r>
            <a:r>
              <a:rPr lang="en-US" altLang="zh-CN" dirty="0"/>
              <a:t>A </a:t>
            </a:r>
            <a:r>
              <a:rPr lang="zh-CN" altLang="en-US" dirty="0"/>
              <a:t>的帧（端口 </a:t>
            </a:r>
            <a:r>
              <a:rPr lang="en-US" altLang="zh-CN" dirty="0"/>
              <a:t>1</a:t>
            </a:r>
            <a:r>
              <a:rPr lang="zh-CN" altLang="en-US" dirty="0"/>
              <a:t>），于是记录 </a:t>
            </a:r>
            <a:r>
              <a:rPr lang="en-US" altLang="zh-CN" b="1" dirty="0"/>
              <a:t>(A, 1)</a:t>
            </a:r>
            <a:r>
              <a:rPr lang="zh-CN" altLang="en-US" dirty="0"/>
              <a:t>。</a:t>
            </a:r>
          </a:p>
          <a:p>
            <a:r>
              <a:rPr lang="zh-CN" altLang="en-US" b="1" dirty="0"/>
              <a:t>转发：</a:t>
            </a:r>
            <a:r>
              <a:rPr lang="zh-CN" altLang="en-US" dirty="0"/>
              <a:t> 此时交换表里只有 </a:t>
            </a:r>
            <a:r>
              <a:rPr lang="en-US" altLang="zh-CN" dirty="0"/>
              <a:t>A</a:t>
            </a:r>
            <a:r>
              <a:rPr lang="zh-CN" altLang="en-US" dirty="0"/>
              <a:t>，不知道 </a:t>
            </a:r>
            <a:r>
              <a:rPr lang="en-US" altLang="zh-CN" dirty="0"/>
              <a:t>D </a:t>
            </a:r>
            <a:r>
              <a:rPr lang="zh-CN" altLang="en-US" dirty="0"/>
              <a:t>在哪里。所以交换机采取 泛洪（</a:t>
            </a:r>
            <a:r>
              <a:rPr lang="en-US" altLang="zh-CN" dirty="0"/>
              <a:t>Flooding</a:t>
            </a:r>
            <a:r>
              <a:rPr lang="zh-CN" altLang="en-US" dirty="0"/>
              <a:t>）策略，把帧发往除了端口 </a:t>
            </a:r>
            <a:r>
              <a:rPr lang="en-US" altLang="zh-CN" dirty="0"/>
              <a:t>1 </a:t>
            </a:r>
            <a:r>
              <a:rPr lang="zh-CN" altLang="en-US" dirty="0"/>
              <a:t>以外的所有连接端口（即 </a:t>
            </a:r>
            <a:r>
              <a:rPr lang="en-US" altLang="zh-CN" dirty="0"/>
              <a:t>2, 3, 4, 5, 6</a:t>
            </a:r>
            <a:r>
              <a:rPr lang="zh-CN" altLang="en-US" dirty="0"/>
              <a:t>）。</a:t>
            </a:r>
          </a:p>
          <a:p>
            <a:r>
              <a:rPr lang="en-US" altLang="zh-CN" b="1" dirty="0"/>
              <a:t>D </a:t>
            </a:r>
            <a:r>
              <a:rPr lang="zh-CN" altLang="en-US" b="1" dirty="0"/>
              <a:t>发送帧给 </a:t>
            </a:r>
            <a:r>
              <a:rPr lang="en-US" altLang="zh-CN" b="1" dirty="0"/>
              <a:t>A</a:t>
            </a:r>
            <a:endParaRPr lang="zh-CN" altLang="en-US" dirty="0"/>
          </a:p>
          <a:p>
            <a:r>
              <a:rPr lang="zh-CN" altLang="en-US" b="1" dirty="0"/>
              <a:t>学习：</a:t>
            </a:r>
            <a:r>
              <a:rPr lang="zh-CN" altLang="en-US" dirty="0"/>
              <a:t> 交换机收到来自 </a:t>
            </a:r>
            <a:r>
              <a:rPr lang="en-US" altLang="zh-CN" dirty="0"/>
              <a:t>D </a:t>
            </a:r>
            <a:r>
              <a:rPr lang="zh-CN" altLang="en-US" dirty="0"/>
              <a:t>的帧（端口 </a:t>
            </a:r>
            <a:r>
              <a:rPr lang="en-US" altLang="zh-CN" dirty="0"/>
              <a:t>4</a:t>
            </a:r>
            <a:r>
              <a:rPr lang="zh-CN" altLang="en-US" dirty="0"/>
              <a:t>），于是记录 </a:t>
            </a:r>
            <a:r>
              <a:rPr lang="en-US" altLang="zh-CN" b="1" dirty="0"/>
              <a:t>(D, 4)</a:t>
            </a:r>
            <a:r>
              <a:rPr lang="zh-CN" altLang="en-US" dirty="0"/>
              <a:t>。此时表中已有 </a:t>
            </a:r>
            <a:r>
              <a:rPr lang="en-US" altLang="zh-CN" dirty="0"/>
              <a:t>A </a:t>
            </a:r>
            <a:r>
              <a:rPr lang="zh-CN" altLang="en-US" dirty="0"/>
              <a:t>和 </a:t>
            </a:r>
            <a:r>
              <a:rPr lang="en-US" altLang="zh-CN" dirty="0"/>
              <a:t>D</a:t>
            </a:r>
            <a:r>
              <a:rPr lang="zh-CN" altLang="en-US" dirty="0"/>
              <a:t>。</a:t>
            </a:r>
          </a:p>
          <a:p>
            <a:r>
              <a:rPr lang="zh-CN" altLang="en-US" b="1" dirty="0"/>
              <a:t>转发：</a:t>
            </a:r>
            <a:r>
              <a:rPr lang="zh-CN" altLang="en-US" dirty="0"/>
              <a:t> 交换机查看目的地址 </a:t>
            </a:r>
            <a:r>
              <a:rPr lang="en-US" altLang="zh-CN" dirty="0"/>
              <a:t>A</a:t>
            </a:r>
            <a:r>
              <a:rPr lang="zh-CN" altLang="en-US" dirty="0"/>
              <a:t>。表中显示 </a:t>
            </a:r>
            <a:r>
              <a:rPr lang="en-US" altLang="zh-CN" dirty="0"/>
              <a:t>A </a:t>
            </a:r>
            <a:r>
              <a:rPr lang="zh-CN" altLang="en-US" dirty="0"/>
              <a:t>在端口 </a:t>
            </a:r>
            <a:r>
              <a:rPr lang="en-US" altLang="zh-CN" dirty="0"/>
              <a:t>1</a:t>
            </a:r>
            <a:r>
              <a:rPr lang="zh-CN" altLang="en-US" dirty="0"/>
              <a:t>。于是</a:t>
            </a:r>
            <a:r>
              <a:rPr lang="zh-CN" altLang="en-US" b="1" dirty="0"/>
              <a:t>明确转发</a:t>
            </a:r>
            <a:r>
              <a:rPr lang="zh-CN" altLang="en-US" dirty="0"/>
              <a:t>到端口 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</a:p>
          <a:p>
            <a:r>
              <a:rPr lang="en-US" altLang="zh-CN" b="1" dirty="0"/>
              <a:t>E </a:t>
            </a:r>
            <a:r>
              <a:rPr lang="zh-CN" altLang="en-US" b="1" dirty="0"/>
              <a:t>发送帧给 </a:t>
            </a:r>
            <a:r>
              <a:rPr lang="en-US" altLang="zh-CN" b="1" dirty="0"/>
              <a:t>A</a:t>
            </a:r>
            <a:endParaRPr lang="zh-CN" altLang="en-US" dirty="0"/>
          </a:p>
          <a:p>
            <a:r>
              <a:rPr lang="zh-CN" altLang="en-US" b="1" dirty="0"/>
              <a:t>学习：</a:t>
            </a:r>
            <a:r>
              <a:rPr lang="zh-CN" altLang="en-US" dirty="0"/>
              <a:t> 交换机收到来自 </a:t>
            </a:r>
            <a:r>
              <a:rPr lang="en-US" altLang="zh-CN" dirty="0"/>
              <a:t>E </a:t>
            </a:r>
            <a:r>
              <a:rPr lang="zh-CN" altLang="en-US" dirty="0"/>
              <a:t>的帧（端口 </a:t>
            </a:r>
            <a:r>
              <a:rPr lang="en-US" altLang="zh-CN" dirty="0"/>
              <a:t>5</a:t>
            </a:r>
            <a:r>
              <a:rPr lang="zh-CN" altLang="en-US" dirty="0"/>
              <a:t>），于是记录 </a:t>
            </a:r>
            <a:r>
              <a:rPr lang="en-US" altLang="zh-CN" b="1" dirty="0"/>
              <a:t>(E, 5)</a:t>
            </a:r>
            <a:r>
              <a:rPr lang="zh-CN" altLang="en-US" dirty="0"/>
              <a:t>。此时表中已有 </a:t>
            </a:r>
            <a:r>
              <a:rPr lang="en-US" altLang="zh-CN" dirty="0"/>
              <a:t>A, D, E</a:t>
            </a:r>
            <a:r>
              <a:rPr lang="zh-CN" altLang="en-US" dirty="0"/>
              <a:t>。</a:t>
            </a:r>
          </a:p>
          <a:p>
            <a:r>
              <a:rPr lang="zh-CN" altLang="en-US" b="1" dirty="0"/>
              <a:t>转发：</a:t>
            </a:r>
            <a:r>
              <a:rPr lang="zh-CN" altLang="en-US" dirty="0"/>
              <a:t> 交换机查看目的地址 </a:t>
            </a:r>
            <a:r>
              <a:rPr lang="en-US" altLang="zh-CN" dirty="0"/>
              <a:t>A</a:t>
            </a:r>
            <a:r>
              <a:rPr lang="zh-CN" altLang="en-US" dirty="0"/>
              <a:t>。表中显示 </a:t>
            </a:r>
            <a:r>
              <a:rPr lang="en-US" altLang="zh-CN" dirty="0"/>
              <a:t>A </a:t>
            </a:r>
            <a:r>
              <a:rPr lang="zh-CN" altLang="en-US" dirty="0"/>
              <a:t>在端口 </a:t>
            </a:r>
            <a:r>
              <a:rPr lang="en-US" altLang="zh-CN" dirty="0"/>
              <a:t>1</a:t>
            </a:r>
            <a:r>
              <a:rPr lang="zh-CN" altLang="en-US" dirty="0"/>
              <a:t>。于是</a:t>
            </a:r>
            <a:r>
              <a:rPr lang="zh-CN" altLang="en-US" b="1" dirty="0"/>
              <a:t>明确转发</a:t>
            </a:r>
            <a:r>
              <a:rPr lang="zh-CN" altLang="en-US" dirty="0"/>
              <a:t>到端口 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</a:p>
          <a:p>
            <a:r>
              <a:rPr lang="en-US" altLang="zh-CN" b="1" dirty="0"/>
              <a:t>A </a:t>
            </a:r>
            <a:r>
              <a:rPr lang="zh-CN" altLang="en-US" b="1" dirty="0"/>
              <a:t>发送帧给 </a:t>
            </a:r>
            <a:r>
              <a:rPr lang="en-US" altLang="zh-CN" b="1" dirty="0"/>
              <a:t>E</a:t>
            </a:r>
            <a:endParaRPr lang="zh-CN" altLang="en-US" dirty="0"/>
          </a:p>
          <a:p>
            <a:r>
              <a:rPr lang="zh-CN" altLang="en-US" b="1" dirty="0"/>
              <a:t>学习：</a:t>
            </a:r>
            <a:r>
              <a:rPr lang="zh-CN" altLang="en-US" dirty="0"/>
              <a:t> 交换机收到来自 </a:t>
            </a:r>
            <a:r>
              <a:rPr lang="en-US" altLang="zh-CN" dirty="0"/>
              <a:t>A </a:t>
            </a:r>
            <a:r>
              <a:rPr lang="zh-CN" altLang="en-US" dirty="0"/>
              <a:t>的帧（端口 </a:t>
            </a:r>
            <a:r>
              <a:rPr lang="en-US" altLang="zh-CN" dirty="0"/>
              <a:t>1</a:t>
            </a:r>
            <a:r>
              <a:rPr lang="zh-CN" altLang="en-US" dirty="0"/>
              <a:t>）。表中已经有 </a:t>
            </a:r>
            <a:r>
              <a:rPr lang="en-US" altLang="zh-CN" dirty="0"/>
              <a:t>A </a:t>
            </a:r>
            <a:r>
              <a:rPr lang="zh-CN" altLang="en-US" dirty="0"/>
              <a:t>了，不需要新增，只是刷新计时器。状态保持不变。</a:t>
            </a:r>
          </a:p>
          <a:p>
            <a:r>
              <a:rPr lang="zh-CN" altLang="en-US" b="1" dirty="0"/>
              <a:t>转发：</a:t>
            </a:r>
            <a:r>
              <a:rPr lang="zh-CN" altLang="en-US" dirty="0"/>
              <a:t> 交换机查看目的地址 </a:t>
            </a:r>
            <a:r>
              <a:rPr lang="en-US" altLang="zh-CN" dirty="0"/>
              <a:t>E</a:t>
            </a:r>
            <a:r>
              <a:rPr lang="zh-CN" altLang="en-US" dirty="0"/>
              <a:t>。表中显示 </a:t>
            </a:r>
            <a:r>
              <a:rPr lang="en-US" altLang="zh-CN" dirty="0"/>
              <a:t>E </a:t>
            </a:r>
            <a:r>
              <a:rPr lang="zh-CN" altLang="en-US" dirty="0"/>
              <a:t>在端口 </a:t>
            </a:r>
            <a:r>
              <a:rPr lang="en-US" altLang="zh-CN" dirty="0"/>
              <a:t>5</a:t>
            </a:r>
            <a:r>
              <a:rPr lang="zh-CN" altLang="en-US" dirty="0"/>
              <a:t>（在上一步刚学到的）。于是</a:t>
            </a:r>
            <a:r>
              <a:rPr lang="zh-CN" altLang="en-US" b="1" dirty="0"/>
              <a:t>明确转发</a:t>
            </a:r>
            <a:r>
              <a:rPr lang="zh-CN" altLang="en-US" dirty="0"/>
              <a:t>到端口 </a:t>
            </a:r>
            <a:r>
              <a:rPr lang="en-US" altLang="zh-CN" dirty="0"/>
              <a:t>5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640CEB-19B7-DF2A-595A-C576FF191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742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5F6A-B839-3DFF-89EF-6EB2EE433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2F6F600-B4D4-954F-62DD-DFDB5E3D5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2CAA593-6CBE-4038-E70E-D7B3A853B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4AD66E-1629-C827-0AC6-18B8E3075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041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D633E-EA54-3F3E-D061-340AC22D7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AA1FEA-504B-E548-9BE5-F5E48B1A7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F01C549-1FDD-4A6B-D24D-37DA64366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72051B-1AEF-DE88-0CCB-B2A646FD30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560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B9BC2-F041-ED46-1B74-39036F7FC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518BC9-6DE0-C539-376D-32236EC83B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AFE9F9C-CD67-EA95-8859-40466FFF4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933B83-CCEA-2BC3-DC0A-BBD05D2EB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331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82B01-221A-8746-EB7D-92D4213C0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CD8E2F-B93B-8A18-753C-E7329571F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558119-D693-9B5B-1E30-FA58C1759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16B539-46D5-E309-4C5A-A41EDF6F5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263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FAE9D-A194-ADE1-7632-B343D806A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56E893-AF79-4E97-C78E-1A5E75DC7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98F7C4D-E4D2-777D-1CF1-7296A194E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0DB111-617E-C990-E072-8E51E5146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357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A4A1D-8ED3-0B5E-2A4F-BA0CA88A0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BE932F-B885-3524-9D79-379B187ED6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A53967-1FFA-2685-F7B1-906F483E4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CC5DCB-35B3-6899-0386-1312B0A65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48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C51AF-8D2B-7190-95A2-464A88D6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5A068E-26EA-1659-D0CD-D95EF1D71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1109274-9260-7C1F-C3B1-7A7E8C54C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1474BC-242D-FCB2-7A74-8F0AD5176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216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2B19B-0C71-D5F7-5EC9-0FAD3C1BF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CF57DA4-4D79-E3DF-CB5F-0CE7A75970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DCBC445-04ED-A52F-F3DB-CAB50DC19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23CF5D-6CAB-ABF8-472F-C0EAED4538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272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C71D2-B088-E798-B1CE-758E9E8C7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953E0DB-4EE2-BD9C-285C-E7BFCD3AA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8EB00EE-19B7-495B-75A4-E02FC03469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循环冗余校验 </a:t>
            </a:r>
            <a:r>
              <a:rPr lang="en-US" altLang="zh-CN" b="1" dirty="0"/>
              <a:t>(CRC)</a:t>
            </a:r>
            <a:r>
              <a:rPr lang="zh-CN" altLang="en-US" dirty="0"/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AE1C6E-46A8-ABB1-758B-FFF1A9FA9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360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CE2E8-0B43-2275-E145-C2A5E22EE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BFF189-82D2-E2A5-3611-D1D51B7FD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3366A7-9C33-1114-B574-089416986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83C1E2-BD6B-6C9A-3E11-0791606F7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997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CF02-C1FB-2AAE-6534-32E841461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1E72554-7678-5EBE-3089-E3BF493317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FD22813-DBEF-87C7-3A63-8557EE35B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DC6D12-F0FC-0AC5-2765-CBE9E0B8A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230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47975-BBBA-A80A-9A51-B5448FB58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C50737B-53AB-0469-BD0A-16210E39D3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87904E0-47F4-E8D6-47F4-54F36953C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BA52E9-BC75-BCB8-5731-B34F0D89E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604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2C7D9-BEBA-5316-6D80-4B5A8D44B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DCF8484-54C0-7666-C86B-3A8FD4468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DF85AC7-E7B1-6006-5EB3-E37602C5A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24DE2A-B175-6714-B355-5BBDA2487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364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F74DE-ECC3-C914-64C5-6A9C132DA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1ACD9F-188C-401A-AC1A-9C48C7DD1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A6F39D7-C5CB-1124-60E4-54814A4FE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76CCA8-95D2-8312-4A06-6404BA88A8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9167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E0D8-BCBA-8DA5-C1DD-BBF8D9EE4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AB2523-AB50-220A-9EF9-80E781104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60C649-01F1-CF13-E65F-D1DDA1527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54D62E-FCB6-5706-74D5-DEB991788C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0565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4AC41-2B94-68FD-4450-A1F39DE3A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C7979B-DEC0-7019-422C-0C5F69FA9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20CED8-537E-4CEF-A71D-ED9E10120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DBEC83-5D0B-A2D3-7D57-0AFC16437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06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BD320-C3CE-353A-86AE-B9A87A0A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F55DE2-0B6E-9730-278A-50636C17B9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E7AA5F3-B897-E98F-4289-FB5895D40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63915-FEBE-B595-8E94-D6A931371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083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9A409-DCF6-4E21-C5EC-3F6A4CD52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D337B4-A577-BC0A-C536-84FEDD55F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9D3A9E3-BC6E-9D51-ABFB-D3C94C055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509637-5E03-042D-80D1-F6E3BC62C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052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898F5-5F35-24E1-CD6B-52E47843D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EB134AE-35E1-40D9-36E5-B722798E7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939C9D-74CE-EFB9-0873-D2783C051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5CF97F-0B4B-53F8-3FF2-F75EC225D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021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55195-5751-3DA7-BA05-9BD5EFA42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199C3B-3665-BD3A-BDD0-6D2AB3E4CA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2B3133A-7A4B-96FC-1C62-17D314EED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A07A52-8A0A-3008-9643-44C69EBFD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720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875A4-B743-1007-7D36-4A0424612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64EC99B-2839-A765-3998-4BF6945FFD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2A2B24-8F70-D46E-51EE-9EB52025D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66D702-78EB-5310-7681-AFFA38C6FE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9641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73747-770D-5109-AC35-11FB262E3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58BBD44-192B-ADAE-093C-8167EBD150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A988AA-48BD-A623-094F-43E37FCDA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E1BA31-0C60-9D03-B7AD-2C4129425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3268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94FE6-F495-40A1-37FD-36C7040B5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654EB4-14C6-BFEB-B213-90C0987EA5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F0731F2-C7BE-19D3-160C-A8FABB65F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DD9A14-C351-7096-95F1-F70995A274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883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CE54B-DE89-C993-BD4B-6A02E6604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86EF79-AFAB-FA70-F777-6B303EE38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E2E50A8-83A7-95D6-669E-B3F77C588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ECB6E8-2B24-F5E2-109A-775B26BF9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609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FC84E-3343-958B-BDFD-878AF74A7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0EDA24-13E1-60CB-D6F9-0D1A6251C3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F718596-70A9-4DDC-1133-5B45C8BD3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A34821-634D-5E7A-0B43-9C72C1C5C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9623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11AE0-1D06-5D26-4809-D7E19C521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107ADF-3B75-011E-30B3-36036DFE77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0FFB71D-6E8A-CADA-591D-7015DAAF7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2BB62C-7A16-2A2C-CF3A-807A78500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51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43066-6887-80AA-0DB5-8E881446B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084E97-B709-81E1-8A74-8635966C0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D1D3D47-7330-C34C-BD08-39B734983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EEFA81-E0B5-A87B-E06E-A3B48CF74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2781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2B323-EABD-1C62-9384-59CC1B73D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A61903-96AA-D44C-8BF1-76B3EA857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4A5256-19E3-4238-488B-D35C49ADC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A4CCC9-E2B9-8FC0-18AA-FEE7486F52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8512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3D2DB-6735-CC56-D794-14898D77D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85EAA7-7851-2E11-AC97-35112A800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15F29C6-3D4C-B88A-0667-5E9F8C042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36EFA6-2E20-E81B-FF2A-D5CE1C3F0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2746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9694C-3347-CDCA-7642-1EBA13986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78EC27-95F3-5D17-5D57-8F4E76285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357CFAE-C6F7-3378-DE24-FC09FDFBB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A0D061-1801-34ED-967E-1DF710A91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845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421EE-ED0C-63C9-9F06-C1E3E22AF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A72780-FA12-FC2B-5C01-12D9AC804B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313EFE-E84B-4356-8666-983054EAC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22A624-9BDF-AD7D-A6D4-110DB4A93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334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D6D53-E1A9-4770-B60B-D8A121DDB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6E89A83-0542-0C11-85F1-466CBB41E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CCC7DB-A0C6-F416-F663-2612C90DA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3FB5C8-EBDF-A831-2FAE-18EC3CCE4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8728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4F42E-B940-7DC6-A16C-64ABC999C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74168C-BFB6-C9EB-3225-2D1D5E5E5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2ED21CA-EB23-EC88-9790-9E3835F7D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C3736A-3C5F-EA0D-AFA5-CF90A41A13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8091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4275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54276" name="日期占位符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72170B5-AA1D-457C-9B33-29A6F09A0548}" type="datetime1">
              <a:rPr lang="zh-CN" altLang="en-US" smtClean="0">
                <a:solidFill>
                  <a:prstClr val="black"/>
                </a:solidFill>
              </a:rPr>
              <a:t>2025/12/15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10EF6-307C-362D-71BA-266C0C748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B173449-6BB3-C4F1-BF8F-C4336C6822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58198FB-0D3F-5B72-308A-44E2A347F8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循环冗余校验 </a:t>
            </a:r>
            <a:r>
              <a:rPr lang="en-US" altLang="zh-CN" b="1" dirty="0"/>
              <a:t>(CRC)</a:t>
            </a:r>
            <a:r>
              <a:rPr lang="zh-CN" altLang="en-US" dirty="0"/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DEF542-ADAC-2C7E-2191-4D6575E25C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341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06FDE-6C25-BFB6-09EA-8F27B3756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64AC08-B509-1DE2-E685-E30F22C88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978588-DB70-8E2B-80DE-5C502A44C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208C28-A001-95B4-617A-34064617F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44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AB3C2-854F-D6E4-8033-01F7440E8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8CBB15-4847-A24A-BF93-5D2A0E4B0F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5444945-F6E2-59AE-0CA0-13F79D379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A4B656-4952-483A-F7D7-A1A81A4FE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557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B93CC-4E35-0AF2-DA2B-5B41B0B96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CA7C2AB-A4BF-2054-8F24-A49EAEA4B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542D8C-F8BB-EE01-BA89-F584AE19A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15A10-EF24-64C5-E397-65EA098EC2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07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68A4C-E3C7-37CB-F8F7-BD5D96AAC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5D3FB4-FCB2-48EA-B750-A08560AD9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32002C-B0CF-210C-9340-480F31C1B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03286E-22D7-BCB2-AD95-C9BE9E2608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99C65-3C01-4953-8416-74D383044D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7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DF3C-6328-476E-9831-F97A838B0545}" type="datetime1">
              <a:rPr lang="en-US" altLang="zh-CN" smtClean="0"/>
              <a:t>12/15/2025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61291-CED1-48E6-B4E3-D8CFE35DD08B}" type="datetime1">
              <a:rPr lang="en-US" altLang="zh-CN" smtClean="0"/>
              <a:t>12/15/2025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57FB-5554-4681-9AA8-45003FA2C1DA}" type="datetime1">
              <a:rPr lang="en-US" altLang="zh-CN" smtClean="0"/>
              <a:t>12/15/2025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4BAA22-39D3-44E0-BC17-C0B5D4E1928B}" type="datetime1">
              <a:rPr lang="en-US" altLang="zh-CN" smtClean="0">
                <a:solidFill>
                  <a:srgbClr val="000000"/>
                </a:solidFill>
              </a:rPr>
              <a:t>12/15/2025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0DBE84-43B2-4284-AF9D-BEB1A29BE3E3}" type="slidenum">
              <a:rPr lang="en-US" altLang="en-US">
                <a:solidFill>
                  <a:srgbClr val="000000"/>
                </a:solidFill>
              </a:r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E9913E-EBC1-40CC-B3E6-CD8ACB383382}" type="datetime1">
              <a:rPr lang="en-US" altLang="zh-CN" smtClean="0">
                <a:solidFill>
                  <a:srgbClr val="000000"/>
                </a:solidFill>
              </a:rPr>
              <a:t>12/15/2025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C6087FC-23DD-4E15-8204-75F3D2D6A4D2}" type="slidenum">
              <a:rPr lang="en-US" altLang="en-US">
                <a:solidFill>
                  <a:srgbClr val="000000"/>
                </a:solidFill>
              </a:r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30E8B2-3601-4E13-A060-F7FB1DF7A52F}" type="datetime1">
              <a:rPr lang="en-US" altLang="zh-CN" smtClean="0">
                <a:solidFill>
                  <a:srgbClr val="000000"/>
                </a:solidFill>
              </a:rPr>
              <a:t>12/15/2025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731C44-DEC4-4A98-B679-BE41F230A3DD}" type="slidenum">
              <a:rPr lang="en-US" altLang="en-US">
                <a:solidFill>
                  <a:srgbClr val="000000"/>
                </a:solidFill>
              </a:r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085E3-3E17-4307-9109-AEBFB184820F}" type="datetime1">
              <a:rPr lang="en-US" altLang="zh-CN" smtClean="0">
                <a:solidFill>
                  <a:srgbClr val="000000"/>
                </a:solidFill>
              </a:rPr>
              <a:t>12/15/2025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ECF4E7-F142-459D-8A0C-8406D5D2AD1E}" type="slidenum">
              <a:rPr lang="en-US" altLang="en-US">
                <a:solidFill>
                  <a:srgbClr val="000000"/>
                </a:solidFill>
              </a:r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E1185-C880-435F-9D57-36F52B3A5B96}" type="datetime1">
              <a:rPr lang="en-US" altLang="zh-CN" smtClean="0"/>
              <a:t>12/15/2025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AAA2E-013F-4E3D-9E2C-F524555DBDBA}" type="datetime1">
              <a:rPr lang="en-US" altLang="zh-CN" smtClean="0"/>
              <a:t>12/15/2025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4D4D7-0D9A-49F6-B71B-7E3D18180508}" type="datetime1">
              <a:rPr lang="en-US" altLang="zh-CN" smtClean="0"/>
              <a:t>12/15/2025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ACA0-EFF7-459B-BD39-81BD6CE3E8EE}" type="datetime1">
              <a:rPr lang="en-US" altLang="zh-CN" smtClean="0"/>
              <a:t>12/15/2025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6D98A-C475-4092-86C9-D87AFF1CCF43}" type="datetime1">
              <a:rPr lang="en-US" altLang="zh-CN" smtClean="0"/>
              <a:t>12/15/2025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9EA00-CBE5-426F-AE5C-5C7A3D0E804A}" type="datetime1">
              <a:rPr lang="en-US" altLang="zh-CN" smtClean="0"/>
              <a:t>12/15/2025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DAF1-59FC-44F0-B48D-F698FB5FCE6A}" type="datetime1">
              <a:rPr lang="en-US" altLang="zh-CN" smtClean="0"/>
              <a:t>12/15/2025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13AE-3109-4A36-B0EF-9875CF75817E}" type="datetime1">
              <a:rPr lang="en-US" altLang="zh-CN" smtClean="0"/>
              <a:t>12/15/2025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D5EB3-5780-4D1C-A29F-3F5DD0129E95}" type="datetime1">
              <a:rPr lang="en-US" altLang="zh-CN" smtClean="0"/>
              <a:t>12/15/2025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8788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6" rIns="91431" bIns="45716" numCol="1" anchor="ctr" anchorCtr="0" compatLnSpc="1"/>
          <a:lstStyle/>
          <a:p>
            <a:pPr lvl="0"/>
            <a:r>
              <a:rPr lang="zh-CN" altLang="en-US">
                <a:sym typeface="Arial" panose="020B0604020202020204" pitchFamily="34" charset="0"/>
              </a:rPr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8788" y="1200151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zh-CN" altLang="en-US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Arial" panose="020B0604020202020204" pitchFamily="34" charset="0"/>
              </a:rPr>
              <a:t>第二级</a:t>
            </a:r>
          </a:p>
          <a:p>
            <a:pPr lvl="2"/>
            <a:r>
              <a:rPr lang="zh-CN" altLang="en-US">
                <a:sym typeface="Arial" panose="020B0604020202020204" pitchFamily="34" charset="0"/>
              </a:rPr>
              <a:t>第三级</a:t>
            </a:r>
          </a:p>
          <a:p>
            <a:pPr lvl="3"/>
            <a:r>
              <a:rPr lang="zh-CN" altLang="en-US">
                <a:sym typeface="Arial" panose="020B0604020202020204" pitchFamily="34" charset="0"/>
              </a:rPr>
              <a:t>第四级</a:t>
            </a:r>
          </a:p>
          <a:p>
            <a:pPr lvl="4"/>
            <a:r>
              <a:rPr lang="zh-CN" altLang="en-US">
                <a:sym typeface="Arial" panose="020B0604020202020204" pitchFamily="34" charset="0"/>
              </a:rPr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8788" y="4684714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1" tIns="45716" rIns="91431" bIns="45716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 sz="1400"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78203D-2A71-4EFF-9979-6EC28CCB3E91}" type="datetime1">
              <a:rPr lang="en-US" altLang="zh-CN" smtClean="0">
                <a:solidFill>
                  <a:srgbClr val="000000"/>
                </a:solidFill>
                <a:ea typeface="宋体" panose="02010600030101010101" pitchFamily="2" charset="-122"/>
              </a:rPr>
              <a:t>12/15/2025</a:t>
            </a:fld>
            <a:endParaRPr lang="zh-CN" altLang="en-US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4714"/>
            <a:ext cx="2895600" cy="3571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1" tIns="45716" rIns="91431" bIns="45716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 sz="1400"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4788" y="4684714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1" tIns="45716" rIns="91431" bIns="45716" numCol="1" anchor="t" anchorCtr="0" compatLnSpc="1"/>
          <a:lstStyle>
            <a:lvl1pPr algn="r" eaLnBrk="1" hangingPunct="1">
              <a:buFont typeface="Arial" panose="020B0604020202020204" pitchFamily="34" charset="0"/>
              <a:buChar char="•"/>
              <a:defRPr sz="1400" smtClean="0">
                <a:sym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15D88CE-3F8F-448B-B1F4-4A69AB9927F8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‹#›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marL="913130" indent="-913130"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Arial" panose="020B0604020202020204" pitchFamily="34" charset="0"/>
          <a:ea typeface="+mj-ea"/>
          <a:cs typeface="+mj-cs"/>
          <a:sym typeface="Arial" panose="020B0604020202020204" pitchFamily="34" charset="0"/>
        </a:defRPr>
      </a:lvl1pPr>
      <a:lvl2pPr marL="913130" indent="-91313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2pPr>
      <a:lvl3pPr marL="913130" indent="-91313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3pPr>
      <a:lvl4pPr marL="913130" indent="-91313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4pPr>
      <a:lvl5pPr marL="913130" indent="-91313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5pPr>
      <a:lvl6pPr marL="1370330" indent="-91313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1827530" indent="-91313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2284730" indent="-91313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2741930" indent="-91313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342900" indent="-342900" algn="l" defTabSz="913130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  <a:sym typeface="Arial" panose="020B0604020202020204" pitchFamily="34" charset="0"/>
        </a:defRPr>
      </a:lvl1pPr>
      <a:lvl2pPr marL="742950" indent="-284480" algn="l" defTabSz="913130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  <a:sym typeface="Arial" panose="020B0604020202020204" pitchFamily="34" charset="0"/>
        </a:defRPr>
      </a:lvl2pPr>
      <a:lvl3pPr marL="1143000" indent="-228600" algn="l" defTabSz="913130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  <a:sym typeface="Arial" panose="020B0604020202020204" pitchFamily="34" charset="0"/>
        </a:defRPr>
      </a:lvl3pPr>
      <a:lvl4pPr marL="1598930" indent="-227330" algn="l" defTabSz="913130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  <a:sym typeface="Arial" panose="020B0604020202020204" pitchFamily="34" charset="0"/>
        </a:defRPr>
      </a:lvl4pPr>
      <a:lvl5pPr marL="2057400" indent="-228600" algn="l" defTabSz="913130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3.xml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7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8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0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1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单圆角矩形 10"/>
          <p:cNvSpPr>
            <a:spLocks noChangeArrowheads="1"/>
          </p:cNvSpPr>
          <p:nvPr/>
        </p:nvSpPr>
        <p:spPr bwMode="auto">
          <a:xfrm>
            <a:off x="1344378" y="886883"/>
            <a:ext cx="6273800" cy="152400"/>
          </a:xfrm>
          <a:custGeom>
            <a:avLst/>
            <a:gdLst>
              <a:gd name="T0" fmla="*/ 0 w 6273800"/>
              <a:gd name="T1" fmla="*/ 0 h 152400"/>
              <a:gd name="T2" fmla="*/ 6248399 w 6273800"/>
              <a:gd name="T3" fmla="*/ 0 h 152400"/>
              <a:gd name="T4" fmla="*/ 6273799 w 6273800"/>
              <a:gd name="T5" fmla="*/ 25400 h 152400"/>
              <a:gd name="T6" fmla="*/ 6273800 w 6273800"/>
              <a:gd name="T7" fmla="*/ 152400 h 152400"/>
              <a:gd name="T8" fmla="*/ 0 w 6273800"/>
              <a:gd name="T9" fmla="*/ 152400 h 152400"/>
              <a:gd name="T10" fmla="*/ 0 w 6273800"/>
              <a:gd name="T11" fmla="*/ 0 h 15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73800"/>
              <a:gd name="T19" fmla="*/ 0 h 152400"/>
              <a:gd name="T20" fmla="*/ 6273800 w 6273800"/>
              <a:gd name="T21" fmla="*/ 152400 h 152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73800" h="152400">
                <a:moveTo>
                  <a:pt x="0" y="0"/>
                </a:moveTo>
                <a:lnTo>
                  <a:pt x="6248399" y="0"/>
                </a:lnTo>
                <a:cubicBezTo>
                  <a:pt x="6262427" y="0"/>
                  <a:pt x="6273799" y="11372"/>
                  <a:pt x="6273799" y="25400"/>
                </a:cubicBezTo>
                <a:lnTo>
                  <a:pt x="6273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7F7F7F"/>
            </a:solidFill>
            <a:round/>
          </a:ln>
        </p:spPr>
        <p:txBody>
          <a:bodyPr/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  <a:cs typeface="+mn-ea"/>
            </a:endParaRPr>
          </a:p>
        </p:txBody>
      </p:sp>
      <p:sp>
        <p:nvSpPr>
          <p:cNvPr id="3" name="单圆角矩形 10"/>
          <p:cNvSpPr>
            <a:spLocks noChangeArrowheads="1"/>
          </p:cNvSpPr>
          <p:nvPr/>
        </p:nvSpPr>
        <p:spPr bwMode="auto">
          <a:xfrm>
            <a:off x="1344378" y="3261783"/>
            <a:ext cx="6273800" cy="152400"/>
          </a:xfrm>
          <a:custGeom>
            <a:avLst/>
            <a:gdLst>
              <a:gd name="T0" fmla="*/ 0 w 6273800"/>
              <a:gd name="T1" fmla="*/ 0 h 152400"/>
              <a:gd name="T2" fmla="*/ 6248399 w 6273800"/>
              <a:gd name="T3" fmla="*/ 0 h 152400"/>
              <a:gd name="T4" fmla="*/ 6273799 w 6273800"/>
              <a:gd name="T5" fmla="*/ 25400 h 152400"/>
              <a:gd name="T6" fmla="*/ 6273800 w 6273800"/>
              <a:gd name="T7" fmla="*/ 152400 h 152400"/>
              <a:gd name="T8" fmla="*/ 0 w 6273800"/>
              <a:gd name="T9" fmla="*/ 152400 h 152400"/>
              <a:gd name="T10" fmla="*/ 0 w 6273800"/>
              <a:gd name="T11" fmla="*/ 0 h 15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73800"/>
              <a:gd name="T19" fmla="*/ 0 h 152400"/>
              <a:gd name="T20" fmla="*/ 6273800 w 6273800"/>
              <a:gd name="T21" fmla="*/ 152400 h 152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73800" h="152400">
                <a:moveTo>
                  <a:pt x="0" y="0"/>
                </a:moveTo>
                <a:lnTo>
                  <a:pt x="6248399" y="0"/>
                </a:lnTo>
                <a:cubicBezTo>
                  <a:pt x="6262427" y="0"/>
                  <a:pt x="6273799" y="11372"/>
                  <a:pt x="6273799" y="25400"/>
                </a:cubicBezTo>
                <a:lnTo>
                  <a:pt x="6273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7F7F7F"/>
            </a:solidFill>
            <a:round/>
          </a:ln>
        </p:spPr>
        <p:txBody>
          <a:bodyPr/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7624" y="1491630"/>
            <a:ext cx="6360497" cy="1155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000" b="1" dirty="0">
                <a:latin typeface="Times New Roman" panose="02020603050405020304" charset="0"/>
                <a:cs typeface="Times New Roman" panose="02020603050405020304" charset="0"/>
              </a:rPr>
              <a:t>     </a:t>
            </a:r>
            <a:r>
              <a:rPr lang="zh-CN" altLang="en-US" sz="4000" b="1" dirty="0">
                <a:latin typeface="Times New Roman" panose="02020603050405020304" charset="0"/>
                <a:cs typeface="Times New Roman" panose="02020603050405020304" charset="0"/>
              </a:rPr>
              <a:t>计算机网络习题讲解</a:t>
            </a: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430D5-3027-4DF1-85B2-AFC82BF62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71A3E9C6-5CBC-6514-EB7B-C6BA06D34224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D70F5F-0441-E997-5FEC-6DAF017F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10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2C3B5C-9530-8F11-0555-2B2DA1A74AD7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第三章习题：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3-32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7AF007-6F03-7EEB-849E-85F8262CA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76" y="1054736"/>
            <a:ext cx="7783910" cy="831931"/>
          </a:xfrm>
          <a:prstGeom prst="rect">
            <a:avLst/>
          </a:prstGeom>
        </p:spPr>
      </p:pic>
      <p:pic>
        <p:nvPicPr>
          <p:cNvPr id="9" name="图片 8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6A2A333C-224D-5D59-0FCC-01B32C418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487" y="1705886"/>
            <a:ext cx="5670479" cy="315961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392957E-5216-5D1A-A88B-9F95E73C3608}"/>
              </a:ext>
            </a:extLst>
          </p:cNvPr>
          <p:cNvSpPr txBox="1"/>
          <p:nvPr/>
        </p:nvSpPr>
        <p:spPr>
          <a:xfrm>
            <a:off x="197631" y="4039399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全是集线器：全网共享带宽，单一冲突域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5890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0C883-CD99-AE3B-3BFA-3EC497837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496ABC04-411D-6471-ADEB-EDD507C92B8E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3D5DAAD-5386-75E7-AEA3-006639E6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11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70EDD2-EE12-AC16-AAC3-A26E8C714F7A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第三章习题：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3-33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6C738BB4-1F76-F43E-5497-90C0BF3831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9028"/>
          <a:stretch>
            <a:fillRect/>
          </a:stretch>
        </p:blipFill>
        <p:spPr>
          <a:xfrm>
            <a:off x="1187624" y="1040518"/>
            <a:ext cx="5904657" cy="1942010"/>
          </a:xfrm>
          <a:prstGeom prst="rect">
            <a:avLst/>
          </a:prstGeom>
        </p:spPr>
      </p:pic>
      <p:pic>
        <p:nvPicPr>
          <p:cNvPr id="8" name="图片 7" descr="表格&#10;&#10;AI 生成的内容可能不正确。">
            <a:extLst>
              <a:ext uri="{FF2B5EF4-FFF2-40B4-BE49-F238E27FC236}">
                <a16:creationId xmlns:a16="http://schemas.microsoft.com/office/drawing/2014/main" id="{85BAE775-2FA7-4847-00EB-3BE7262C0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033" y="3036468"/>
            <a:ext cx="6444208" cy="15730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6555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CBD68-C68F-35CA-00EE-266294C88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B55E8A17-1FA4-0C89-7E4E-4E266CC0604C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A4358F4-17D4-FA6C-5770-016AD7C86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12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855355-1D86-78B9-7B8A-98220E378351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第四章习题：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4-18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6" name="图片 5" descr="表格&#10;&#10;AI 生成的内容可能不正确。">
            <a:extLst>
              <a:ext uri="{FF2B5EF4-FFF2-40B4-BE49-F238E27FC236}">
                <a16:creationId xmlns:a16="http://schemas.microsoft.com/office/drawing/2014/main" id="{81EFD146-A8E8-DF82-49D1-3E0BC81CE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122894"/>
            <a:ext cx="3357978" cy="1664880"/>
          </a:xfrm>
          <a:prstGeom prst="rect">
            <a:avLst/>
          </a:prstGeom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818FA378-39D4-827D-11ED-2F823EAFF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85" y="2782908"/>
            <a:ext cx="2558852" cy="529217"/>
          </a:xfrm>
          <a:prstGeom prst="rect">
            <a:avLst/>
          </a:prstGeom>
        </p:spPr>
      </p:pic>
      <p:pic>
        <p:nvPicPr>
          <p:cNvPr id="11" name="图片 10" descr="文本&#10;&#10;AI 生成的内容可能不正确。">
            <a:extLst>
              <a:ext uri="{FF2B5EF4-FFF2-40B4-BE49-F238E27FC236}">
                <a16:creationId xmlns:a16="http://schemas.microsoft.com/office/drawing/2014/main" id="{A4DC5DE4-4620-698E-7691-6FF2EF055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16" y="3219822"/>
            <a:ext cx="1620180" cy="100811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58F1DE6-7DFF-647F-B832-88B2AAFC5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9185" y="1124308"/>
            <a:ext cx="4700644" cy="2894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7432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C850B-9771-3BC1-B6BC-C92BF91A7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FA9F9150-8F37-6093-C711-1185E7E7C9AF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27A0CC-3DA6-D2C4-C6AF-16522C3B1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13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A2AA5F-B373-8508-547F-E5D4988096DF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第四章习题：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4-18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6" name="图片 5" descr="表格&#10;&#10;AI 生成的内容可能不正确。">
            <a:extLst>
              <a:ext uri="{FF2B5EF4-FFF2-40B4-BE49-F238E27FC236}">
                <a16:creationId xmlns:a16="http://schemas.microsoft.com/office/drawing/2014/main" id="{3AF7C7FF-BB98-CEBC-EDA3-6BBA2F00B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122894"/>
            <a:ext cx="3357978" cy="1664880"/>
          </a:xfrm>
          <a:prstGeom prst="rect">
            <a:avLst/>
          </a:prstGeom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DB49156C-2D87-D337-6DAA-F5A96808F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85" y="2782908"/>
            <a:ext cx="2558852" cy="529217"/>
          </a:xfrm>
          <a:prstGeom prst="rect">
            <a:avLst/>
          </a:prstGeom>
        </p:spPr>
      </p:pic>
      <p:pic>
        <p:nvPicPr>
          <p:cNvPr id="11" name="图片 10" descr="文本&#10;&#10;AI 生成的内容可能不正确。">
            <a:extLst>
              <a:ext uri="{FF2B5EF4-FFF2-40B4-BE49-F238E27FC236}">
                <a16:creationId xmlns:a16="http://schemas.microsoft.com/office/drawing/2014/main" id="{336CBF23-5ECD-3738-5EE0-A2730EE48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16" y="3219822"/>
            <a:ext cx="1620180" cy="1008112"/>
          </a:xfrm>
          <a:prstGeom prst="rect">
            <a:avLst/>
          </a:prstGeom>
        </p:spPr>
      </p:pic>
      <p:pic>
        <p:nvPicPr>
          <p:cNvPr id="14" name="图片 13" descr="表格&#10;&#10;AI 生成的内容可能不正确。">
            <a:extLst>
              <a:ext uri="{FF2B5EF4-FFF2-40B4-BE49-F238E27FC236}">
                <a16:creationId xmlns:a16="http://schemas.microsoft.com/office/drawing/2014/main" id="{FA4F3B52-A43A-E3D0-834B-C4853E535C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054" y="1710690"/>
            <a:ext cx="3925370" cy="23772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7973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01F85-9A0C-C004-D158-C241B6447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6CA224DC-B79A-7913-97D6-B778EF6C901C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DE0876-764E-F949-0755-62F367DC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14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17BF1D-1308-FC1A-0889-AA41931A2174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第四章习题：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4-20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49F221-4428-51D1-74A8-EDF5CF151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062532"/>
            <a:ext cx="7128792" cy="7390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A3D27FC-789F-FBD5-F9F1-BD82FD476C9A}"/>
              </a:ext>
            </a:extLst>
          </p:cNvPr>
          <p:cNvSpPr txBox="1"/>
          <p:nvPr/>
        </p:nvSpPr>
        <p:spPr>
          <a:xfrm>
            <a:off x="1048385" y="1963891"/>
            <a:ext cx="705678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原始数据报总长度</a:t>
            </a:r>
            <a:r>
              <a:rPr lang="zh-CN" altLang="en-US" sz="1400" dirty="0"/>
              <a:t>：</a:t>
            </a:r>
            <a:r>
              <a:rPr lang="en-US" altLang="zh-CN" sz="1400" dirty="0"/>
              <a:t>4000 </a:t>
            </a:r>
            <a:r>
              <a:rPr lang="zh-CN" altLang="en-US" sz="1400" dirty="0"/>
              <a:t>字节。</a:t>
            </a:r>
          </a:p>
          <a:p>
            <a:r>
              <a:rPr lang="zh-CN" altLang="en-US" sz="1400" b="1" dirty="0"/>
              <a:t>首部长度</a:t>
            </a:r>
            <a:r>
              <a:rPr lang="zh-CN" altLang="en-US" sz="1400" dirty="0"/>
              <a:t>：题目说明是“固定首部长度”，即标准的 </a:t>
            </a:r>
            <a:r>
              <a:rPr lang="en-US" altLang="zh-CN" sz="1400" dirty="0"/>
              <a:t>IPv4 </a:t>
            </a:r>
            <a:r>
              <a:rPr lang="zh-CN" altLang="en-US" sz="1400" dirty="0"/>
              <a:t>首部，长度为 </a:t>
            </a:r>
            <a:r>
              <a:rPr lang="en-US" altLang="zh-CN" sz="1400" b="1" dirty="0"/>
              <a:t>20 </a:t>
            </a:r>
            <a:r>
              <a:rPr lang="zh-CN" altLang="en-US" sz="1400" b="1" dirty="0"/>
              <a:t>字节</a:t>
            </a:r>
            <a:r>
              <a:rPr lang="zh-CN" altLang="en-US" sz="1400" dirty="0"/>
              <a:t>。</a:t>
            </a:r>
          </a:p>
          <a:p>
            <a:r>
              <a:rPr lang="zh-CN" altLang="en-US" sz="1400" b="1" dirty="0"/>
              <a:t>网络 </a:t>
            </a:r>
            <a:r>
              <a:rPr lang="en-US" altLang="zh-CN" sz="1400" b="1" dirty="0"/>
              <a:t>MTU</a:t>
            </a:r>
            <a:r>
              <a:rPr lang="zh-CN" altLang="en-US" sz="1400" b="1" dirty="0"/>
              <a:t>（最大传输单元）</a:t>
            </a:r>
            <a:r>
              <a:rPr lang="zh-CN" altLang="en-US" sz="1400" dirty="0"/>
              <a:t>：</a:t>
            </a:r>
            <a:r>
              <a:rPr lang="en-US" altLang="zh-CN" sz="1400" dirty="0"/>
              <a:t>1500 </a:t>
            </a:r>
            <a:r>
              <a:rPr lang="zh-CN" altLang="en-US" sz="1400" dirty="0"/>
              <a:t>字节。</a:t>
            </a:r>
          </a:p>
          <a:p>
            <a:r>
              <a:rPr lang="zh-CN" altLang="en-US" sz="1400" b="1" dirty="0"/>
              <a:t>分片偏移（</a:t>
            </a:r>
            <a:r>
              <a:rPr lang="en-US" altLang="zh-CN" sz="1400" b="1" dirty="0"/>
              <a:t>Fragment Offset</a:t>
            </a:r>
            <a:r>
              <a:rPr lang="zh-CN" altLang="en-US" sz="1400" b="1" dirty="0"/>
              <a:t>）单位</a:t>
            </a:r>
            <a:r>
              <a:rPr lang="zh-CN" altLang="en-US" sz="1400" dirty="0"/>
              <a:t>：</a:t>
            </a:r>
            <a:r>
              <a:rPr lang="en-US" altLang="zh-CN" sz="1400" dirty="0"/>
              <a:t>IP </a:t>
            </a:r>
            <a:r>
              <a:rPr lang="zh-CN" altLang="en-US" sz="1400" dirty="0"/>
              <a:t>协议规定，片偏移以 </a:t>
            </a:r>
            <a:r>
              <a:rPr lang="en-US" altLang="zh-CN" sz="1400" b="1" dirty="0"/>
              <a:t>8 </a:t>
            </a:r>
            <a:r>
              <a:rPr lang="zh-CN" altLang="en-US" sz="1400" b="1" dirty="0"/>
              <a:t>字节</a:t>
            </a:r>
            <a:r>
              <a:rPr lang="zh-CN" altLang="en-US" sz="1400" dirty="0"/>
              <a:t> 为单位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8451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6C62C-DB14-E8B8-F198-E59432100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64CB6E13-1329-EA8C-BB72-DECFC646B320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EE47BB-484A-B2C9-833D-604307F4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15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CAAC29-E1A7-C0C9-F0E9-6610A5047780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第四章习题：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4-20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AF07A1-8579-B595-13DC-4F2B3E94E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062532"/>
            <a:ext cx="7128792" cy="7390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4D2A41A-8B41-0C08-6661-B064375D7293}"/>
              </a:ext>
            </a:extLst>
          </p:cNvPr>
          <p:cNvSpPr txBox="1"/>
          <p:nvPr/>
        </p:nvSpPr>
        <p:spPr>
          <a:xfrm>
            <a:off x="1043608" y="1877492"/>
            <a:ext cx="705678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计算步骤</a:t>
            </a:r>
          </a:p>
          <a:p>
            <a:r>
              <a:rPr lang="zh-CN" altLang="en-US" sz="1200" b="1" dirty="0"/>
              <a:t>第一步：计算总数据量（有效载荷）</a:t>
            </a:r>
            <a:r>
              <a:rPr lang="zh-CN" altLang="en-US" sz="1200" dirty="0"/>
              <a:t> 原始数据报总长度包含首部和数据。 </a:t>
            </a:r>
          </a:p>
          <a:p>
            <a:r>
              <a:rPr lang="zh-CN" altLang="en-US" sz="1200" dirty="0"/>
              <a:t>总数据长度</a:t>
            </a:r>
            <a:r>
              <a:rPr lang="en-US" altLang="zh-CN" sz="1200" dirty="0"/>
              <a:t>=</a:t>
            </a:r>
            <a:r>
              <a:rPr lang="zh-CN" altLang="en-US" sz="1200" dirty="0"/>
              <a:t>原始总长度−首部长度</a:t>
            </a:r>
          </a:p>
          <a:p>
            <a:r>
              <a:rPr lang="zh-CN" altLang="en-US" sz="1200" dirty="0"/>
              <a:t>总数据长度</a:t>
            </a:r>
            <a:r>
              <a:rPr lang="en-US" altLang="zh-CN" sz="1200" dirty="0"/>
              <a:t>=4000−20=3980 </a:t>
            </a:r>
            <a:r>
              <a:rPr lang="zh-CN" altLang="en-US" sz="1200" dirty="0"/>
              <a:t>字节</a:t>
            </a:r>
          </a:p>
          <a:p>
            <a:r>
              <a:rPr lang="zh-CN" altLang="en-US" sz="1200" b="1" dirty="0"/>
              <a:t>第二步：计算每个分片能携带的最大数据量</a:t>
            </a:r>
            <a:r>
              <a:rPr lang="zh-CN" altLang="en-US" sz="1200" dirty="0"/>
              <a:t> 分片后的每个包（包括首部）不能超过 </a:t>
            </a:r>
            <a:r>
              <a:rPr lang="en-US" altLang="zh-CN" sz="1200" dirty="0"/>
              <a:t>MTU</a:t>
            </a:r>
            <a:r>
              <a:rPr lang="zh-CN" altLang="en-US" sz="1200" dirty="0"/>
              <a:t>（</a:t>
            </a:r>
            <a:r>
              <a:rPr lang="en-US" altLang="zh-CN" sz="1200" dirty="0"/>
              <a:t>1500 </a:t>
            </a:r>
            <a:r>
              <a:rPr lang="zh-CN" altLang="en-US" sz="1200" dirty="0"/>
              <a:t>字节）。 </a:t>
            </a:r>
          </a:p>
          <a:p>
            <a:r>
              <a:rPr lang="zh-CN" altLang="en-US" sz="1200" dirty="0"/>
              <a:t>每个分片的最大总长度</a:t>
            </a:r>
            <a:r>
              <a:rPr lang="en-US" altLang="zh-CN" sz="1200" dirty="0"/>
              <a:t>=1500 </a:t>
            </a:r>
            <a:r>
              <a:rPr lang="zh-CN" altLang="en-US" sz="1200" dirty="0"/>
              <a:t>字节</a:t>
            </a:r>
          </a:p>
          <a:p>
            <a:r>
              <a:rPr lang="zh-CN" altLang="en-US" sz="1200" dirty="0"/>
              <a:t>每个分片的最大数据长度</a:t>
            </a:r>
            <a:r>
              <a:rPr lang="en-US" altLang="zh-CN" sz="1200" dirty="0"/>
              <a:t>=1500−20=1480 </a:t>
            </a:r>
            <a:r>
              <a:rPr lang="zh-CN" altLang="en-US" sz="1200" dirty="0"/>
              <a:t>字节</a:t>
            </a:r>
          </a:p>
          <a:p>
            <a:r>
              <a:rPr lang="zh-CN" altLang="en-US" sz="1200" b="1" dirty="0"/>
              <a:t>注意</a:t>
            </a:r>
            <a:r>
              <a:rPr lang="zh-CN" altLang="en-US" sz="1200" dirty="0"/>
              <a:t>：</a:t>
            </a:r>
            <a:r>
              <a:rPr lang="en-US" altLang="zh-CN" sz="1200" dirty="0"/>
              <a:t>IP </a:t>
            </a:r>
            <a:r>
              <a:rPr lang="zh-CN" altLang="en-US" sz="1200" dirty="0"/>
              <a:t>协议规定，除了最后一个分片外，前面所有分片的数据长度必须是 </a:t>
            </a:r>
            <a:r>
              <a:rPr lang="en-US" altLang="zh-CN" sz="1200" b="1" dirty="0"/>
              <a:t>8 </a:t>
            </a:r>
            <a:r>
              <a:rPr lang="zh-CN" altLang="en-US" sz="1200" b="1" dirty="0"/>
              <a:t>字节的倍数</a:t>
            </a:r>
            <a:r>
              <a:rPr lang="zh-CN" altLang="en-US" sz="1200" dirty="0"/>
              <a:t>。 验证：</a:t>
            </a:r>
            <a:r>
              <a:rPr lang="en-US" altLang="zh-CN" sz="1200" dirty="0"/>
              <a:t>1480÷8=185</a:t>
            </a:r>
            <a:r>
              <a:rPr lang="zh-CN" altLang="en-US" sz="1200" dirty="0"/>
              <a:t>（整除）。因此，每个分片最多可携带 </a:t>
            </a:r>
            <a:r>
              <a:rPr lang="en-US" altLang="zh-CN" sz="1200" b="1" dirty="0"/>
              <a:t>1480 </a:t>
            </a:r>
            <a:r>
              <a:rPr lang="zh-CN" altLang="en-US" sz="1200" b="1" dirty="0"/>
              <a:t>字节</a:t>
            </a:r>
            <a:r>
              <a:rPr lang="zh-CN" altLang="en-US" sz="1200" dirty="0"/>
              <a:t> 的数据。</a:t>
            </a:r>
          </a:p>
          <a:p>
            <a:r>
              <a:rPr lang="zh-CN" altLang="en-US" sz="1200" b="1" dirty="0"/>
              <a:t>第三步：进行分片</a:t>
            </a:r>
            <a:r>
              <a:rPr lang="zh-CN" altLang="en-US" sz="1200" dirty="0"/>
              <a:t> 我们需要发送 </a:t>
            </a:r>
            <a:r>
              <a:rPr lang="en-US" altLang="zh-CN" sz="1200" dirty="0"/>
              <a:t>3980 </a:t>
            </a:r>
            <a:r>
              <a:rPr lang="zh-CN" altLang="en-US" sz="1200" dirty="0"/>
              <a:t>字节的数据，每次最多发 </a:t>
            </a:r>
            <a:r>
              <a:rPr lang="en-US" altLang="zh-CN" sz="1200" dirty="0"/>
              <a:t>1480 </a:t>
            </a:r>
            <a:r>
              <a:rPr lang="zh-CN" altLang="en-US" sz="1200" dirty="0"/>
              <a:t>字节。</a:t>
            </a:r>
          </a:p>
          <a:p>
            <a:r>
              <a:rPr lang="zh-CN" altLang="en-US" sz="1200" b="1" dirty="0"/>
              <a:t>第 </a:t>
            </a:r>
            <a:r>
              <a:rPr lang="en-US" altLang="zh-CN" sz="1200" b="1" dirty="0"/>
              <a:t>1 </a:t>
            </a:r>
            <a:r>
              <a:rPr lang="zh-CN" altLang="en-US" sz="1200" b="1" dirty="0"/>
              <a:t>个分片</a:t>
            </a:r>
            <a:r>
              <a:rPr lang="zh-CN" altLang="en-US" sz="1200" dirty="0"/>
              <a:t>：取前 </a:t>
            </a:r>
            <a:r>
              <a:rPr lang="en-US" altLang="zh-CN" sz="1200" dirty="0"/>
              <a:t>1480 </a:t>
            </a:r>
            <a:r>
              <a:rPr lang="zh-CN" altLang="en-US" sz="1200" dirty="0"/>
              <a:t>字节。</a:t>
            </a:r>
          </a:p>
          <a:p>
            <a:pPr lvl="1"/>
            <a:r>
              <a:rPr lang="zh-CN" altLang="en-US" sz="1200" dirty="0"/>
              <a:t>剩余数据：</a:t>
            </a:r>
            <a:r>
              <a:rPr lang="en-US" altLang="zh-CN" sz="1200" dirty="0"/>
              <a:t>3980−1480=2500 </a:t>
            </a:r>
            <a:r>
              <a:rPr lang="zh-CN" altLang="en-US" sz="1200" dirty="0"/>
              <a:t>字节。</a:t>
            </a:r>
          </a:p>
          <a:p>
            <a:r>
              <a:rPr lang="zh-CN" altLang="en-US" sz="1200" b="1" dirty="0"/>
              <a:t>第 </a:t>
            </a:r>
            <a:r>
              <a:rPr lang="en-US" altLang="zh-CN" sz="1200" b="1" dirty="0"/>
              <a:t>2 </a:t>
            </a:r>
            <a:r>
              <a:rPr lang="zh-CN" altLang="en-US" sz="1200" b="1" dirty="0"/>
              <a:t>个分片</a:t>
            </a:r>
            <a:r>
              <a:rPr lang="zh-CN" altLang="en-US" sz="1200" dirty="0"/>
              <a:t>：再取 </a:t>
            </a:r>
            <a:r>
              <a:rPr lang="en-US" altLang="zh-CN" sz="1200" dirty="0"/>
              <a:t>1480 </a:t>
            </a:r>
            <a:r>
              <a:rPr lang="zh-CN" altLang="en-US" sz="1200" dirty="0"/>
              <a:t>字节。</a:t>
            </a:r>
          </a:p>
          <a:p>
            <a:pPr lvl="1"/>
            <a:r>
              <a:rPr lang="zh-CN" altLang="en-US" sz="1200" dirty="0"/>
              <a:t>剩余数据：</a:t>
            </a:r>
            <a:r>
              <a:rPr lang="en-US" altLang="zh-CN" sz="1200" dirty="0"/>
              <a:t>2500−1480=1020 </a:t>
            </a:r>
            <a:r>
              <a:rPr lang="zh-CN" altLang="en-US" sz="1200" dirty="0"/>
              <a:t>字节。</a:t>
            </a:r>
          </a:p>
          <a:p>
            <a:r>
              <a:rPr lang="zh-CN" altLang="en-US" sz="1200" b="1" dirty="0"/>
              <a:t>第 </a:t>
            </a:r>
            <a:r>
              <a:rPr lang="en-US" altLang="zh-CN" sz="1200" b="1" dirty="0"/>
              <a:t>3 </a:t>
            </a:r>
            <a:r>
              <a:rPr lang="zh-CN" altLang="en-US" sz="1200" b="1" dirty="0"/>
              <a:t>个分片</a:t>
            </a:r>
            <a:r>
              <a:rPr lang="zh-CN" altLang="en-US" sz="1200" dirty="0"/>
              <a:t>：取出最后剩下的 </a:t>
            </a:r>
            <a:r>
              <a:rPr lang="en-US" altLang="zh-CN" sz="1200" dirty="0"/>
              <a:t>1020 </a:t>
            </a:r>
            <a:r>
              <a:rPr lang="zh-CN" altLang="en-US" sz="1200" dirty="0"/>
              <a:t>字节。</a:t>
            </a:r>
          </a:p>
          <a:p>
            <a:r>
              <a:rPr lang="zh-CN" altLang="en-US" sz="1200" dirty="0"/>
              <a:t>所以，应当划分为 </a:t>
            </a:r>
            <a:r>
              <a:rPr lang="en-US" altLang="zh-CN" sz="1200" b="1" dirty="0"/>
              <a:t>3</a:t>
            </a:r>
            <a:r>
              <a:rPr lang="zh-CN" altLang="en-US" sz="1200" dirty="0"/>
              <a:t> 个短些的数据报片。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0984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50716-0CC4-DBB6-27E4-568F529F7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F01972DF-10D0-363A-020D-18686CA4A0A9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73B24AD-1B86-BADB-A56C-D3BE01E5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16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C4C441-3364-E593-FB1E-41750E2C5CC9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第四章习题：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4-20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38A12E-D232-2135-D1BF-52EC1CB82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062532"/>
            <a:ext cx="7128792" cy="7390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67F3BE1-A26F-62DA-D01C-713193C0AD0B}"/>
              </a:ext>
            </a:extLst>
          </p:cNvPr>
          <p:cNvSpPr txBox="1"/>
          <p:nvPr/>
        </p:nvSpPr>
        <p:spPr>
          <a:xfrm>
            <a:off x="1048385" y="1843252"/>
            <a:ext cx="7056784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/>
              <a:t>计算各字段数值</a:t>
            </a:r>
          </a:p>
          <a:p>
            <a:r>
              <a:rPr lang="zh-CN" altLang="en-US" sz="1100" b="1" dirty="0"/>
              <a:t>数据字段长度</a:t>
            </a:r>
            <a:r>
              <a:rPr lang="zh-CN" altLang="en-US" sz="1100" dirty="0"/>
              <a:t>：该分片携带的纯数据字节数。</a:t>
            </a:r>
          </a:p>
          <a:p>
            <a:r>
              <a:rPr lang="zh-CN" altLang="en-US" sz="1100" b="1" dirty="0"/>
              <a:t>片偏移字段（</a:t>
            </a:r>
            <a:r>
              <a:rPr lang="en-US" altLang="zh-CN" sz="1100" b="1" dirty="0"/>
              <a:t>Fragment Offset</a:t>
            </a:r>
            <a:r>
              <a:rPr lang="zh-CN" altLang="en-US" sz="1100" b="1" dirty="0"/>
              <a:t>）</a:t>
            </a:r>
            <a:r>
              <a:rPr lang="zh-CN" altLang="en-US" sz="1100" dirty="0"/>
              <a:t>：该分片数据在原始数据中的起始位置 </a:t>
            </a:r>
            <a:r>
              <a:rPr lang="en-US" altLang="zh-CN" sz="1100" dirty="0"/>
              <a:t>÷8</a:t>
            </a:r>
            <a:r>
              <a:rPr lang="zh-CN" altLang="en-US" sz="1100" dirty="0"/>
              <a:t>。</a:t>
            </a:r>
          </a:p>
          <a:p>
            <a:r>
              <a:rPr lang="en-US" altLang="zh-CN" sz="1100" b="1" dirty="0"/>
              <a:t>MF </a:t>
            </a:r>
            <a:r>
              <a:rPr lang="zh-CN" altLang="en-US" sz="1100" b="1" dirty="0"/>
              <a:t>标志（</a:t>
            </a:r>
            <a:r>
              <a:rPr lang="en-US" altLang="zh-CN" sz="1100" b="1" dirty="0"/>
              <a:t>More Fragments</a:t>
            </a:r>
            <a:r>
              <a:rPr lang="zh-CN" altLang="en-US" sz="1100" b="1" dirty="0"/>
              <a:t>）</a:t>
            </a:r>
            <a:r>
              <a:rPr lang="zh-CN" altLang="en-US" sz="1100" dirty="0"/>
              <a:t>：</a:t>
            </a:r>
            <a:r>
              <a:rPr lang="en-US" altLang="zh-CN" sz="1100" dirty="0"/>
              <a:t>1 </a:t>
            </a:r>
            <a:r>
              <a:rPr lang="zh-CN" altLang="en-US" sz="1100" dirty="0"/>
              <a:t>表示后面还有分片，</a:t>
            </a:r>
            <a:r>
              <a:rPr lang="en-US" altLang="zh-CN" sz="1100" dirty="0"/>
              <a:t>0 </a:t>
            </a:r>
            <a:r>
              <a:rPr lang="zh-CN" altLang="en-US" sz="1100" dirty="0"/>
              <a:t>表示这是最后一个分片。</a:t>
            </a:r>
          </a:p>
          <a:p>
            <a:r>
              <a:rPr lang="zh-CN" altLang="en-US" sz="1100" b="1" dirty="0"/>
              <a:t>具体计算如下：</a:t>
            </a:r>
            <a:endParaRPr lang="zh-CN" altLang="en-US" sz="1100" dirty="0"/>
          </a:p>
          <a:p>
            <a:r>
              <a:rPr lang="zh-CN" altLang="en-US" sz="1100" b="1" dirty="0"/>
              <a:t>分片 </a:t>
            </a:r>
            <a:r>
              <a:rPr lang="en-US" altLang="zh-CN" sz="1100" b="1" dirty="0"/>
              <a:t>1</a:t>
            </a:r>
            <a:r>
              <a:rPr lang="zh-CN" altLang="en-US" sz="1100" b="1" dirty="0"/>
              <a:t>：</a:t>
            </a:r>
            <a:endParaRPr lang="zh-CN" altLang="en-US" sz="1100" dirty="0"/>
          </a:p>
          <a:p>
            <a:pPr lvl="1"/>
            <a:r>
              <a:rPr lang="zh-CN" altLang="en-US" sz="1100" b="1" dirty="0"/>
              <a:t>数据长度</a:t>
            </a:r>
            <a:r>
              <a:rPr lang="zh-CN" altLang="en-US" sz="1100" dirty="0"/>
              <a:t>：</a:t>
            </a:r>
            <a:r>
              <a:rPr lang="en-US" altLang="zh-CN" sz="1100" b="1" dirty="0"/>
              <a:t>1480</a:t>
            </a:r>
            <a:r>
              <a:rPr lang="zh-CN" altLang="en-US" sz="1100" dirty="0"/>
              <a:t> 字节</a:t>
            </a:r>
          </a:p>
          <a:p>
            <a:pPr lvl="1"/>
            <a:r>
              <a:rPr lang="zh-CN" altLang="en-US" sz="1100" b="1" dirty="0"/>
              <a:t>片偏移</a:t>
            </a:r>
            <a:r>
              <a:rPr lang="zh-CN" altLang="en-US" sz="1100" dirty="0"/>
              <a:t>：数据起始字节为 </a:t>
            </a:r>
            <a:r>
              <a:rPr lang="en-US" altLang="zh-CN" sz="1100" dirty="0"/>
              <a:t>0</a:t>
            </a:r>
            <a:r>
              <a:rPr lang="zh-CN" altLang="en-US" sz="1100" dirty="0"/>
              <a:t>。</a:t>
            </a:r>
            <a:r>
              <a:rPr lang="en-US" altLang="zh-CN" sz="1100" dirty="0"/>
              <a:t>0÷8= </a:t>
            </a:r>
            <a:r>
              <a:rPr lang="en-US" altLang="zh-CN" sz="1100" b="1" dirty="0"/>
              <a:t>0</a:t>
            </a:r>
            <a:endParaRPr lang="zh-CN" altLang="en-US" sz="1100" dirty="0"/>
          </a:p>
          <a:p>
            <a:pPr lvl="1"/>
            <a:r>
              <a:rPr lang="en-US" altLang="zh-CN" sz="1100" b="1" dirty="0"/>
              <a:t>MF </a:t>
            </a:r>
            <a:r>
              <a:rPr lang="zh-CN" altLang="en-US" sz="1100" b="1" dirty="0"/>
              <a:t>标志</a:t>
            </a:r>
            <a:r>
              <a:rPr lang="zh-CN" altLang="en-US" sz="1100" dirty="0"/>
              <a:t>：后面还有数据，所以 </a:t>
            </a:r>
            <a:r>
              <a:rPr lang="en-US" altLang="zh-CN" sz="1100" dirty="0"/>
              <a:t>MF = </a:t>
            </a:r>
            <a:r>
              <a:rPr lang="en-US" altLang="zh-CN" sz="1100" b="1" dirty="0"/>
              <a:t>1</a:t>
            </a:r>
            <a:endParaRPr lang="zh-CN" altLang="en-US" sz="1100" dirty="0"/>
          </a:p>
          <a:p>
            <a:r>
              <a:rPr lang="zh-CN" altLang="en-US" sz="1100" b="1" dirty="0"/>
              <a:t>分片 </a:t>
            </a:r>
            <a:r>
              <a:rPr lang="en-US" altLang="zh-CN" sz="1100" b="1" dirty="0"/>
              <a:t>2</a:t>
            </a:r>
            <a:r>
              <a:rPr lang="zh-CN" altLang="en-US" sz="1100" b="1" dirty="0"/>
              <a:t>：</a:t>
            </a:r>
            <a:endParaRPr lang="zh-CN" altLang="en-US" sz="1100" dirty="0"/>
          </a:p>
          <a:p>
            <a:pPr lvl="1"/>
            <a:r>
              <a:rPr lang="zh-CN" altLang="en-US" sz="1100" b="1" dirty="0"/>
              <a:t>数据长度</a:t>
            </a:r>
            <a:r>
              <a:rPr lang="zh-CN" altLang="en-US" sz="1100" dirty="0"/>
              <a:t>：</a:t>
            </a:r>
            <a:r>
              <a:rPr lang="en-US" altLang="zh-CN" sz="1100" b="1" dirty="0"/>
              <a:t>1480</a:t>
            </a:r>
            <a:r>
              <a:rPr lang="zh-CN" altLang="en-US" sz="1100" dirty="0"/>
              <a:t> 字节</a:t>
            </a:r>
          </a:p>
          <a:p>
            <a:pPr lvl="1"/>
            <a:r>
              <a:rPr lang="zh-CN" altLang="en-US" sz="1100" b="1" dirty="0"/>
              <a:t>片偏移</a:t>
            </a:r>
            <a:r>
              <a:rPr lang="zh-CN" altLang="en-US" sz="1100" dirty="0"/>
              <a:t>：数据起始字节为 </a:t>
            </a:r>
            <a:r>
              <a:rPr lang="en-US" altLang="zh-CN" sz="1100" dirty="0"/>
              <a:t>1480</a:t>
            </a:r>
            <a:r>
              <a:rPr lang="zh-CN" altLang="en-US" sz="1100" dirty="0"/>
              <a:t>（即第一个分片的长度）。</a:t>
            </a:r>
            <a:r>
              <a:rPr lang="en-US" altLang="zh-CN" sz="1100" dirty="0"/>
              <a:t>1480÷8= </a:t>
            </a:r>
            <a:r>
              <a:rPr lang="en-US" altLang="zh-CN" sz="1100" b="1" dirty="0"/>
              <a:t>185</a:t>
            </a:r>
            <a:endParaRPr lang="zh-CN" altLang="en-US" sz="1100" dirty="0"/>
          </a:p>
          <a:p>
            <a:pPr lvl="1"/>
            <a:r>
              <a:rPr lang="en-US" altLang="zh-CN" sz="1100" b="1" dirty="0"/>
              <a:t>MF </a:t>
            </a:r>
            <a:r>
              <a:rPr lang="zh-CN" altLang="en-US" sz="1100" b="1" dirty="0"/>
              <a:t>标志</a:t>
            </a:r>
            <a:r>
              <a:rPr lang="zh-CN" altLang="en-US" sz="1100" dirty="0"/>
              <a:t>：后面还有数据，所以 </a:t>
            </a:r>
            <a:r>
              <a:rPr lang="en-US" altLang="zh-CN" sz="1100" dirty="0"/>
              <a:t>MF = </a:t>
            </a:r>
            <a:r>
              <a:rPr lang="en-US" altLang="zh-CN" sz="1100" b="1" dirty="0"/>
              <a:t>1</a:t>
            </a:r>
            <a:endParaRPr lang="zh-CN" altLang="en-US" sz="1100" dirty="0"/>
          </a:p>
          <a:p>
            <a:r>
              <a:rPr lang="zh-CN" altLang="en-US" sz="1100" b="1" dirty="0"/>
              <a:t>分片 </a:t>
            </a:r>
            <a:r>
              <a:rPr lang="en-US" altLang="zh-CN" sz="1100" b="1" dirty="0"/>
              <a:t>3</a:t>
            </a:r>
            <a:r>
              <a:rPr lang="zh-CN" altLang="en-US" sz="1100" b="1" dirty="0"/>
              <a:t>：</a:t>
            </a:r>
            <a:endParaRPr lang="zh-CN" altLang="en-US" sz="1100" dirty="0"/>
          </a:p>
          <a:p>
            <a:pPr lvl="1"/>
            <a:r>
              <a:rPr lang="zh-CN" altLang="en-US" sz="1100" b="1" dirty="0"/>
              <a:t>数据长度</a:t>
            </a:r>
            <a:r>
              <a:rPr lang="zh-CN" altLang="en-US" sz="1100" dirty="0"/>
              <a:t>：剩余的 </a:t>
            </a:r>
            <a:r>
              <a:rPr lang="en-US" altLang="zh-CN" sz="1100" b="1" dirty="0"/>
              <a:t>1020</a:t>
            </a:r>
            <a:r>
              <a:rPr lang="zh-CN" altLang="en-US" sz="1100" dirty="0"/>
              <a:t> 字节</a:t>
            </a:r>
          </a:p>
          <a:p>
            <a:pPr lvl="1"/>
            <a:r>
              <a:rPr lang="zh-CN" altLang="en-US" sz="1100" b="1" dirty="0"/>
              <a:t>片偏移</a:t>
            </a:r>
            <a:r>
              <a:rPr lang="zh-CN" altLang="en-US" sz="1100" dirty="0"/>
              <a:t>：数据起始字节为 </a:t>
            </a:r>
            <a:r>
              <a:rPr lang="en-US" altLang="zh-CN" sz="1100" dirty="0"/>
              <a:t>1480+1480=2960</a:t>
            </a:r>
            <a:r>
              <a:rPr lang="zh-CN" altLang="en-US" sz="1100" dirty="0"/>
              <a:t>。</a:t>
            </a:r>
            <a:r>
              <a:rPr lang="en-US" altLang="zh-CN" sz="1100" dirty="0"/>
              <a:t>2960÷8= </a:t>
            </a:r>
            <a:r>
              <a:rPr lang="en-US" altLang="zh-CN" sz="1100" b="1" dirty="0"/>
              <a:t>370</a:t>
            </a:r>
            <a:endParaRPr lang="zh-CN" altLang="en-US" sz="1100" dirty="0"/>
          </a:p>
          <a:p>
            <a:pPr lvl="1"/>
            <a:r>
              <a:rPr lang="en-US" altLang="zh-CN" sz="1100" b="1" dirty="0"/>
              <a:t>MF </a:t>
            </a:r>
            <a:r>
              <a:rPr lang="zh-CN" altLang="en-US" sz="1100" b="1" dirty="0"/>
              <a:t>标志</a:t>
            </a:r>
            <a:r>
              <a:rPr lang="zh-CN" altLang="en-US" sz="1100" dirty="0"/>
              <a:t>：这是最后一个分片，所以 </a:t>
            </a:r>
            <a:r>
              <a:rPr lang="en-US" altLang="zh-CN" sz="1100" dirty="0"/>
              <a:t>MF = </a:t>
            </a:r>
            <a:r>
              <a:rPr lang="en-US" altLang="zh-CN" sz="1100" b="1" dirty="0"/>
              <a:t>0</a:t>
            </a:r>
            <a:endParaRPr lang="zh-CN" altLang="en-US" sz="1100" dirty="0"/>
          </a:p>
          <a:p>
            <a:endParaRPr lang="zh-CN" altLang="en-US" dirty="0"/>
          </a:p>
        </p:txBody>
      </p:sp>
      <p:pic>
        <p:nvPicPr>
          <p:cNvPr id="6" name="图片 5" descr="图片包含 日历&#10;&#10;AI 生成的内容可能不正确。">
            <a:extLst>
              <a:ext uri="{FF2B5EF4-FFF2-40B4-BE49-F238E27FC236}">
                <a16:creationId xmlns:a16="http://schemas.microsoft.com/office/drawing/2014/main" id="{93F6746B-84AB-5AB4-E4A0-72A8FBDD6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2715767"/>
            <a:ext cx="2973048" cy="893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5021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0C9D2-B3E5-7DA9-7F55-96CD624CF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BC020591-9D52-20F8-14E2-02DEDF42B4ED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70ABF0-F2A1-938C-C3E8-F08E01C0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17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DD61BD-036E-8926-FA4A-0B94D54B0656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第四章习题：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4-22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0DFD0A-B5E0-8AA5-279E-20C8A89E996D}"/>
              </a:ext>
            </a:extLst>
          </p:cNvPr>
          <p:cNvSpPr txBox="1"/>
          <p:nvPr/>
        </p:nvSpPr>
        <p:spPr>
          <a:xfrm>
            <a:off x="755576" y="2399262"/>
            <a:ext cx="70938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CIDR</a:t>
            </a:r>
            <a:r>
              <a:rPr lang="zh-CN" altLang="en-US" sz="1100" b="1" dirty="0"/>
              <a:t>（无类别域间路由）地址聚合</a:t>
            </a:r>
            <a:r>
              <a:rPr lang="zh-CN" altLang="en-US" sz="1100" dirty="0"/>
              <a:t>（也称为路由汇聚或超网）的题目。我们需要找到一个能同时覆盖这</a:t>
            </a:r>
            <a:r>
              <a:rPr lang="en-US" altLang="zh-CN" sz="1100" dirty="0"/>
              <a:t>4</a:t>
            </a:r>
            <a:r>
              <a:rPr lang="zh-CN" altLang="en-US" sz="1100" dirty="0"/>
              <a:t>个子网，且范围最小的单一网络地址。</a:t>
            </a:r>
            <a:endParaRPr lang="en-US" altLang="zh-CN" sz="1100" dirty="0"/>
          </a:p>
          <a:p>
            <a:endParaRPr lang="zh-CN" altLang="en-US" sz="1100" dirty="0"/>
          </a:p>
          <a:p>
            <a:r>
              <a:rPr lang="zh-CN" altLang="en-US" sz="1100" b="1" dirty="0"/>
              <a:t>计算过程</a:t>
            </a:r>
          </a:p>
          <a:p>
            <a:endParaRPr lang="zh-CN" altLang="en-US" sz="1100" b="1" dirty="0"/>
          </a:p>
          <a:p>
            <a:r>
              <a:rPr lang="zh-CN" altLang="en-US" sz="1100" b="1" dirty="0"/>
              <a:t>    前两段（</a:t>
            </a:r>
            <a:r>
              <a:rPr lang="en-US" altLang="zh-CN" sz="1100" b="1" dirty="0"/>
              <a:t>212.56</a:t>
            </a:r>
            <a:r>
              <a:rPr lang="zh-CN" altLang="en-US" sz="1100" b="1" dirty="0"/>
              <a:t>）完全相同，占 </a:t>
            </a:r>
            <a:r>
              <a:rPr lang="en-US" altLang="zh-CN" sz="1100" b="1" dirty="0"/>
              <a:t>16 </a:t>
            </a:r>
            <a:r>
              <a:rPr lang="zh-CN" altLang="en-US" sz="1100" b="1" dirty="0"/>
              <a:t>位。</a:t>
            </a:r>
          </a:p>
          <a:p>
            <a:endParaRPr lang="zh-CN" altLang="en-US" sz="1100" b="1" dirty="0"/>
          </a:p>
          <a:p>
            <a:r>
              <a:rPr lang="zh-CN" altLang="en-US" sz="1100" b="1" dirty="0"/>
              <a:t>    第三段（</a:t>
            </a:r>
            <a:r>
              <a:rPr lang="en-US" altLang="zh-CN" sz="1100" b="1" dirty="0"/>
              <a:t>132~135</a:t>
            </a:r>
            <a:r>
              <a:rPr lang="zh-CN" altLang="en-US" sz="1100" b="1" dirty="0"/>
              <a:t>）的二进制仅最后两位不同，前 </a:t>
            </a:r>
            <a:r>
              <a:rPr lang="en-US" altLang="zh-CN" sz="1100" b="1" dirty="0"/>
              <a:t>6</a:t>
            </a:r>
            <a:r>
              <a:rPr lang="zh-CN" altLang="en-US" sz="1100" b="1" dirty="0"/>
              <a:t>位（</a:t>
            </a:r>
            <a:r>
              <a:rPr lang="en-US" altLang="zh-CN" sz="1100" b="1" dirty="0"/>
              <a:t>100001</a:t>
            </a:r>
            <a:r>
              <a:rPr lang="zh-CN" altLang="en-US" sz="1100" b="1" dirty="0"/>
              <a:t>）是相同的。</a:t>
            </a:r>
          </a:p>
          <a:p>
            <a:endParaRPr lang="zh-CN" altLang="en-US" sz="1100" b="1" dirty="0"/>
          </a:p>
          <a:p>
            <a:r>
              <a:rPr lang="zh-CN" altLang="en-US" sz="1100" b="1" dirty="0"/>
              <a:t>    共同前缀长度 </a:t>
            </a:r>
            <a:r>
              <a:rPr lang="en-US" altLang="zh-CN" sz="1100" b="1" dirty="0"/>
              <a:t>= 16 + 6 = 22</a:t>
            </a:r>
            <a:r>
              <a:rPr lang="zh-CN" altLang="en-US" sz="1100" b="1" dirty="0"/>
              <a:t>。</a:t>
            </a:r>
          </a:p>
          <a:p>
            <a:endParaRPr lang="zh-CN" altLang="en-US" sz="1100" b="1" dirty="0"/>
          </a:p>
          <a:p>
            <a:r>
              <a:rPr lang="zh-CN" altLang="en-US" sz="1100" b="1" dirty="0"/>
              <a:t>最终答案 聚合后的网络地址为：</a:t>
            </a:r>
            <a:r>
              <a:rPr lang="en-US" altLang="zh-CN" sz="1100" b="1" dirty="0"/>
              <a:t>212.56.132.0/22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1824EC-45B1-0034-CB47-164937A76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970350"/>
            <a:ext cx="4696737" cy="1260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1132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EB955-E98E-5876-9543-05F6B0026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示&#10;&#10;AI 生成的内容可能不正确。">
            <a:extLst>
              <a:ext uri="{FF2B5EF4-FFF2-40B4-BE49-F238E27FC236}">
                <a16:creationId xmlns:a16="http://schemas.microsoft.com/office/drawing/2014/main" id="{7A7D3FB5-F225-BB44-1027-93AC932CD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0" y="2685274"/>
            <a:ext cx="4299734" cy="2018872"/>
          </a:xfrm>
          <a:prstGeom prst="rect">
            <a:avLst/>
          </a:prstGeom>
        </p:spPr>
      </p:pic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E7E76B50-0675-1B46-82E7-B3032F731D47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67FAA3-364E-700C-B2AF-9075F0E8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18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A27B92-4B56-C720-DB3A-C59CEC727114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第四章习题：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4-24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图片 4" descr="表格&#10;&#10;AI 生成的内容可能不正确。">
            <a:extLst>
              <a:ext uri="{FF2B5EF4-FFF2-40B4-BE49-F238E27FC236}">
                <a16:creationId xmlns:a16="http://schemas.microsoft.com/office/drawing/2014/main" id="{4D386251-9131-2B7D-E604-1BA12213D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52" y="968912"/>
            <a:ext cx="4302048" cy="1716362"/>
          </a:xfrm>
          <a:prstGeom prst="rect">
            <a:avLst/>
          </a:prstGeom>
        </p:spPr>
      </p:pic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7E8F68B3-C6BB-5CE9-EFF6-DE60D6545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976" y="2749889"/>
            <a:ext cx="4620512" cy="186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5496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963A-849A-DDE3-7C00-844FD9E37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示&#10;&#10;AI 生成的内容可能不正确。">
            <a:extLst>
              <a:ext uri="{FF2B5EF4-FFF2-40B4-BE49-F238E27FC236}">
                <a16:creationId xmlns:a16="http://schemas.microsoft.com/office/drawing/2014/main" id="{CC5C1A48-D009-63AE-1650-9543C7300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571750"/>
            <a:ext cx="4299734" cy="2018872"/>
          </a:xfrm>
          <a:prstGeom prst="rect">
            <a:avLst/>
          </a:prstGeom>
        </p:spPr>
      </p:pic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59191752-9D7F-86DB-A651-D5F3BCBE9E2D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976EC2-F00B-C6DC-60EE-455B7FF6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19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47B49A-F980-F35F-DFDB-16ACE0DC5499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第四章习题：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4-24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图片 6" descr="表格&#10;&#10;AI 生成的内容可能不正确。">
            <a:extLst>
              <a:ext uri="{FF2B5EF4-FFF2-40B4-BE49-F238E27FC236}">
                <a16:creationId xmlns:a16="http://schemas.microsoft.com/office/drawing/2014/main" id="{93E409DC-BCDB-9198-A23F-B533496D1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1046530"/>
            <a:ext cx="4692987" cy="3510502"/>
          </a:xfrm>
          <a:prstGeom prst="rect">
            <a:avLst/>
          </a:prstGeom>
        </p:spPr>
      </p:pic>
      <p:pic>
        <p:nvPicPr>
          <p:cNvPr id="10" name="图片 9" descr="表格&#10;&#10;AI 生成的内容可能不正确。">
            <a:extLst>
              <a:ext uri="{FF2B5EF4-FFF2-40B4-BE49-F238E27FC236}">
                <a16:creationId xmlns:a16="http://schemas.microsoft.com/office/drawing/2014/main" id="{AB6A5109-98D7-FD54-A246-F198ED9A8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60" y="1089636"/>
            <a:ext cx="2922352" cy="14453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415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EA068-5E95-187A-EB0E-ADA16CF96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3819BA67-F85F-BD82-728F-0DD09A4ED64B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FC863B-174D-3C01-DBDD-95B51EEDB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2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2EEECF-8582-F1FF-3E07-463DABD5BDF0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第三章习题：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3-07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F3EEDFF9-AD4D-C2E7-89B8-8D1AAE718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054737"/>
            <a:ext cx="4608512" cy="1137650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388D69C2-36BC-B018-664A-FFFD5DB6F2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1075"/>
          <a:stretch>
            <a:fillRect/>
          </a:stretch>
        </p:blipFill>
        <p:spPr>
          <a:xfrm>
            <a:off x="1686558" y="2293387"/>
            <a:ext cx="3695817" cy="1783611"/>
          </a:xfrm>
          <a:prstGeom prst="rect">
            <a:avLst/>
          </a:prstGeom>
        </p:spPr>
      </p:pic>
      <p:pic>
        <p:nvPicPr>
          <p:cNvPr id="6" name="图片 5" descr="图形用户界面, 应用程序, 表格&#10;&#10;AI 生成的内容可能不正确。">
            <a:extLst>
              <a:ext uri="{FF2B5EF4-FFF2-40B4-BE49-F238E27FC236}">
                <a16:creationId xmlns:a16="http://schemas.microsoft.com/office/drawing/2014/main" id="{D37A7D89-3507-0B62-3A79-5E5DB956F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716" y="617246"/>
            <a:ext cx="3251235" cy="36106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3E3ECE7-4A72-420C-ECEB-2F8F46FD9212}"/>
              </a:ext>
            </a:extLst>
          </p:cNvPr>
          <p:cNvSpPr txBox="1"/>
          <p:nvPr/>
        </p:nvSpPr>
        <p:spPr>
          <a:xfrm>
            <a:off x="3203848" y="61724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第</a:t>
            </a:r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zh-CN" altLang="en-US" dirty="0">
                <a:solidFill>
                  <a:srgbClr val="FF0000"/>
                </a:solidFill>
              </a:rPr>
              <a:t>版的编号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3651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2D84A-C511-3D99-44A0-3253F0BC4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示&#10;&#10;AI 生成的内容可能不正确。">
            <a:extLst>
              <a:ext uri="{FF2B5EF4-FFF2-40B4-BE49-F238E27FC236}">
                <a16:creationId xmlns:a16="http://schemas.microsoft.com/office/drawing/2014/main" id="{897A1ED1-F4E4-8A40-B512-C88833BE8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529594"/>
            <a:ext cx="4299734" cy="2018872"/>
          </a:xfrm>
          <a:prstGeom prst="rect">
            <a:avLst/>
          </a:prstGeom>
        </p:spPr>
      </p:pic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794EC8CB-A3DE-C355-600D-4CB38E883F66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966A916-822A-6932-C70F-C775CB25A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20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F243CE-7ED9-2682-E938-81971378F509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第四章习题：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4-24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图片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3D4CD8B4-8A12-3372-32C1-26112BA65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600" y="2777643"/>
            <a:ext cx="4860032" cy="1779389"/>
          </a:xfrm>
          <a:prstGeom prst="rect">
            <a:avLst/>
          </a:prstGeom>
        </p:spPr>
      </p:pic>
      <p:pic>
        <p:nvPicPr>
          <p:cNvPr id="6" name="图片 5" descr="表格&#10;&#10;AI 生成的内容可能不正确。">
            <a:extLst>
              <a:ext uri="{FF2B5EF4-FFF2-40B4-BE49-F238E27FC236}">
                <a16:creationId xmlns:a16="http://schemas.microsoft.com/office/drawing/2014/main" id="{0A171630-E3BF-4C1D-BBB4-A119B2760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1055190"/>
            <a:ext cx="2922352" cy="14453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8464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96E3B-C502-9ADB-0C4F-93E316918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DF1BFBA6-99AF-06E9-D132-061924C9694B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075C5D-8FDA-F126-8D29-E2C44A5F6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21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1DF9A8-9FE8-88D1-6B36-FE31BCD5DB15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第四章习题：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4-25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图片 6" descr="图示&#10;&#10;AI 生成的内容可能不正确。">
            <a:extLst>
              <a:ext uri="{FF2B5EF4-FFF2-40B4-BE49-F238E27FC236}">
                <a16:creationId xmlns:a16="http://schemas.microsoft.com/office/drawing/2014/main" id="{32721048-45F5-8C8D-0AB3-ED088B7B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0" y="1054736"/>
            <a:ext cx="4382768" cy="1517014"/>
          </a:xfrm>
          <a:prstGeom prst="rect">
            <a:avLst/>
          </a:prstGeom>
        </p:spPr>
      </p:pic>
      <p:pic>
        <p:nvPicPr>
          <p:cNvPr id="10" name="图片 9" descr="图片包含 文本&#10;&#10;AI 生成的内容可能不正确。">
            <a:extLst>
              <a:ext uri="{FF2B5EF4-FFF2-40B4-BE49-F238E27FC236}">
                <a16:creationId xmlns:a16="http://schemas.microsoft.com/office/drawing/2014/main" id="{32F17D38-3E82-EBCB-3755-D20DF1C20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700" y="972004"/>
            <a:ext cx="3784260" cy="1539360"/>
          </a:xfrm>
          <a:prstGeom prst="rect">
            <a:avLst/>
          </a:prstGeom>
        </p:spPr>
      </p:pic>
      <p:pic>
        <p:nvPicPr>
          <p:cNvPr id="13" name="图片 12" descr="表格&#10;&#10;AI 生成的内容可能不正确。">
            <a:extLst>
              <a:ext uri="{FF2B5EF4-FFF2-40B4-BE49-F238E27FC236}">
                <a16:creationId xmlns:a16="http://schemas.microsoft.com/office/drawing/2014/main" id="{52B98318-2494-A36D-3EB7-48B02BBE1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8348" y="2832463"/>
            <a:ext cx="3810040" cy="1517014"/>
          </a:xfrm>
          <a:prstGeom prst="rect">
            <a:avLst/>
          </a:prstGeom>
        </p:spPr>
      </p:pic>
      <p:pic>
        <p:nvPicPr>
          <p:cNvPr id="17" name="图片 16" descr="文本&#10;&#10;AI 生成的内容可能不正确。">
            <a:extLst>
              <a:ext uri="{FF2B5EF4-FFF2-40B4-BE49-F238E27FC236}">
                <a16:creationId xmlns:a16="http://schemas.microsoft.com/office/drawing/2014/main" id="{FD9E4532-81AF-A1BC-59D1-58DF5D266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11" y="2841693"/>
            <a:ext cx="4622937" cy="154797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DCA6781-E113-36AD-2A48-D4BEA8D71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654" y="4659612"/>
            <a:ext cx="7752381" cy="4095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4957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574DB-6384-8E4B-57A4-F9DB80807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6290086F-5437-11C3-CE19-B9C1315651CD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68EA47-5110-06E3-05D8-74BE5AE3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22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310171-DF44-B386-CD18-E0519D435F6C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第四章习题：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4-25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843292A8-2F34-46DB-DC6B-2BA3E346D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285" y="985855"/>
            <a:ext cx="5085193" cy="4056046"/>
          </a:xfrm>
          <a:prstGeom prst="rect">
            <a:avLst/>
          </a:prstGeom>
        </p:spPr>
      </p:pic>
      <p:pic>
        <p:nvPicPr>
          <p:cNvPr id="6" name="图片 5" descr="图片包含 文本&#10;&#10;AI 生成的内容可能不正确。">
            <a:extLst>
              <a:ext uri="{FF2B5EF4-FFF2-40B4-BE49-F238E27FC236}">
                <a16:creationId xmlns:a16="http://schemas.microsoft.com/office/drawing/2014/main" id="{EF7EB5B6-FED8-982B-78C6-1F0D4DE5B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920485"/>
            <a:ext cx="3202054" cy="13025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7903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A3646-B1C3-ADC0-BFCF-A39053A69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84FD37D7-1257-2246-AD29-E38BE89641EE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0CDEBA8-C7C4-B287-0109-105226FB3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23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61B9F2-D32B-E6E0-E761-322E5DF0ACDA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第四章习题：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4-37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图片 6" descr="表格&#10;&#10;AI 生成的内容可能不正确。">
            <a:extLst>
              <a:ext uri="{FF2B5EF4-FFF2-40B4-BE49-F238E27FC236}">
                <a16:creationId xmlns:a16="http://schemas.microsoft.com/office/drawing/2014/main" id="{439478D5-5B66-945C-817D-D3EAA2122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32" y="1105914"/>
            <a:ext cx="4280892" cy="1159409"/>
          </a:xfrm>
          <a:prstGeom prst="rect">
            <a:avLst/>
          </a:prstGeom>
        </p:spPr>
      </p:pic>
      <p:pic>
        <p:nvPicPr>
          <p:cNvPr id="9" name="图片 8" descr="表格&#10;&#10;AI 生成的内容可能不正确。">
            <a:extLst>
              <a:ext uri="{FF2B5EF4-FFF2-40B4-BE49-F238E27FC236}">
                <a16:creationId xmlns:a16="http://schemas.microsoft.com/office/drawing/2014/main" id="{FA8B2AD3-7D86-A08C-4D91-ACB66FFEE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32" y="2316501"/>
            <a:ext cx="3920852" cy="1237301"/>
          </a:xfrm>
          <a:prstGeom prst="rect">
            <a:avLst/>
          </a:prstGeom>
        </p:spPr>
      </p:pic>
      <p:pic>
        <p:nvPicPr>
          <p:cNvPr id="11" name="图片 10" descr="文本, 信件&#10;&#10;AI 生成的内容可能不正确。">
            <a:extLst>
              <a:ext uri="{FF2B5EF4-FFF2-40B4-BE49-F238E27FC236}">
                <a16:creationId xmlns:a16="http://schemas.microsoft.com/office/drawing/2014/main" id="{3569CA4F-E714-A71C-2644-9FFFFEF13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976" y="1419622"/>
            <a:ext cx="4522835" cy="24482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2934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538FF-B007-B6FF-15D1-5AD49F6B7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B35DADB1-C81C-237B-4772-1B7414CC75AB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0732E9E-817B-8D2D-9C3D-45E6CE36C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24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F71640-46FF-D6C1-9464-4A5DB8974ED4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第四章习题：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4-37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图片 6" descr="表格&#10;&#10;AI 生成的内容可能不正确。">
            <a:extLst>
              <a:ext uri="{FF2B5EF4-FFF2-40B4-BE49-F238E27FC236}">
                <a16:creationId xmlns:a16="http://schemas.microsoft.com/office/drawing/2014/main" id="{FA923488-8890-193B-4C41-3E3C73A21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08" y="1079194"/>
            <a:ext cx="4280892" cy="1159409"/>
          </a:xfrm>
          <a:prstGeom prst="rect">
            <a:avLst/>
          </a:prstGeom>
        </p:spPr>
      </p:pic>
      <p:pic>
        <p:nvPicPr>
          <p:cNvPr id="9" name="图片 8" descr="表格&#10;&#10;AI 生成的内容可能不正确。">
            <a:extLst>
              <a:ext uri="{FF2B5EF4-FFF2-40B4-BE49-F238E27FC236}">
                <a16:creationId xmlns:a16="http://schemas.microsoft.com/office/drawing/2014/main" id="{40D0B2FB-2789-2F9E-92C9-6589EA90E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108" y="2331219"/>
            <a:ext cx="3920852" cy="1237301"/>
          </a:xfrm>
          <a:prstGeom prst="rect">
            <a:avLst/>
          </a:prstGeom>
        </p:spPr>
      </p:pic>
      <p:pic>
        <p:nvPicPr>
          <p:cNvPr id="5" name="图片 4" descr="表格&#10;&#10;AI 生成的内容可能不正确。">
            <a:extLst>
              <a:ext uri="{FF2B5EF4-FFF2-40B4-BE49-F238E27FC236}">
                <a16:creationId xmlns:a16="http://schemas.microsoft.com/office/drawing/2014/main" id="{9A6CA48E-C8C5-1AE9-720A-C6F1F7880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724" y="586468"/>
            <a:ext cx="4333334" cy="1638095"/>
          </a:xfrm>
          <a:prstGeom prst="rect">
            <a:avLst/>
          </a:prstGeom>
        </p:spPr>
      </p:pic>
      <p:pic>
        <p:nvPicPr>
          <p:cNvPr id="8" name="图片 7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5F4D0548-3518-8634-9A74-9A71663CCD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8120" y="2331219"/>
            <a:ext cx="4333335" cy="23028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3942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1C55F-6A31-532C-B07E-4020F6D33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E2A6EF20-64E9-01CD-546D-52FDAC509765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7A45EA2-8705-E896-5E05-974DC4D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25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4FBB01-4970-EC96-0EE2-226727D8C348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第四章习题：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4-37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6" name="图片 5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D7965DC8-7DC9-8A6D-3D1E-0779783FC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2" y="1021190"/>
            <a:ext cx="4016672" cy="3893278"/>
          </a:xfrm>
          <a:prstGeom prst="rect">
            <a:avLst/>
          </a:prstGeom>
        </p:spPr>
      </p:pic>
      <p:pic>
        <p:nvPicPr>
          <p:cNvPr id="11" name="图片 10" descr="文本&#10;&#10;AI 生成的内容可能不正确。">
            <a:extLst>
              <a:ext uri="{FF2B5EF4-FFF2-40B4-BE49-F238E27FC236}">
                <a16:creationId xmlns:a16="http://schemas.microsoft.com/office/drawing/2014/main" id="{2B79EC9B-AB43-9CE1-26D5-3D6776657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986578"/>
            <a:ext cx="4098835" cy="1341437"/>
          </a:xfrm>
          <a:prstGeom prst="rect">
            <a:avLst/>
          </a:prstGeom>
        </p:spPr>
      </p:pic>
      <p:pic>
        <p:nvPicPr>
          <p:cNvPr id="14" name="图片 13" descr="表格&#10;&#10;AI 生成的内容可能不正确。">
            <a:extLst>
              <a:ext uri="{FF2B5EF4-FFF2-40B4-BE49-F238E27FC236}">
                <a16:creationId xmlns:a16="http://schemas.microsoft.com/office/drawing/2014/main" id="{416494BA-9B8E-2E2A-89B7-DED37526A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096" y="2514650"/>
            <a:ext cx="1977464" cy="2146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3826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8073D-812A-C1E6-A138-5B9D83947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6AAB9557-D76B-0359-1DB2-D33B8F8C72F2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0D9249-E25F-4C7D-9407-19309F91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26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C8000F-0C03-2BB4-8968-2E6BDBC2AC52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第四章习题：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4-48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EEB0611F-4FA7-76A2-5817-96F119F60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054736"/>
            <a:ext cx="4016559" cy="2714524"/>
          </a:xfrm>
          <a:prstGeom prst="rect">
            <a:avLst/>
          </a:prstGeom>
        </p:spPr>
      </p:pic>
      <p:pic>
        <p:nvPicPr>
          <p:cNvPr id="8" name="图片 7" descr="表格&#10;&#10;AI 生成的内容可能不正确。">
            <a:extLst>
              <a:ext uri="{FF2B5EF4-FFF2-40B4-BE49-F238E27FC236}">
                <a16:creationId xmlns:a16="http://schemas.microsoft.com/office/drawing/2014/main" id="{52EEB3A8-33E3-EF4A-0E61-8E2631A43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865" y="1527369"/>
            <a:ext cx="4821229" cy="17692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6029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46962-EBB4-8ACC-149B-4CDAD11B8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795BEA28-372F-C716-1DF2-649200E56DF2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3FD00B-E0F9-DF2B-AF15-564A61C8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27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053479-FF53-670D-0977-4EB4A3E1FFDB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第四章习题：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4-48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97FF0F33-D3E8-B430-3D44-01109F916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054736"/>
            <a:ext cx="4016559" cy="27145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AF0C69-23F0-3E89-B377-9B5955BE0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095" y="1112228"/>
            <a:ext cx="4052381" cy="209524"/>
          </a:xfrm>
          <a:prstGeom prst="rect">
            <a:avLst/>
          </a:prstGeom>
        </p:spPr>
      </p:pic>
      <p:pic>
        <p:nvPicPr>
          <p:cNvPr id="11" name="图片 10" descr="图形用户界面&#10;&#10;AI 生成的内容可能不正确。">
            <a:extLst>
              <a:ext uri="{FF2B5EF4-FFF2-40B4-BE49-F238E27FC236}">
                <a16:creationId xmlns:a16="http://schemas.microsoft.com/office/drawing/2014/main" id="{85A48E77-17A8-DFC4-5BE7-4AE5B2A16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7403" y="1448092"/>
            <a:ext cx="4485620" cy="1708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1994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5DD07-769A-ED43-33A5-8D38AE97E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B49D9F1E-194D-7F7B-FD28-18E01C7454E8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22D3061-257B-DA34-2729-9611EC64B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28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2E019D-C6EB-A5BA-8CDF-BE95D9C1AEC1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第五章习题：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5-13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6A66B0-799F-12B1-3087-4AB12D2AA1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" y="1054736"/>
            <a:ext cx="4967536" cy="61057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8F92AC6-E798-39EF-C028-289E251A0D76}"/>
              </a:ext>
            </a:extLst>
          </p:cNvPr>
          <p:cNvSpPr txBox="1"/>
          <p:nvPr/>
        </p:nvSpPr>
        <p:spPr>
          <a:xfrm>
            <a:off x="3162714" y="61724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第</a:t>
            </a:r>
            <a:r>
              <a:rPr lang="en-US" altLang="zh-CN" dirty="0">
                <a:solidFill>
                  <a:srgbClr val="FF0000"/>
                </a:solidFill>
              </a:rPr>
              <a:t>7</a:t>
            </a:r>
            <a:r>
              <a:rPr lang="zh-CN" altLang="en-US" dirty="0">
                <a:solidFill>
                  <a:srgbClr val="FF0000"/>
                </a:solidFill>
              </a:rPr>
              <a:t>版的编号</a:t>
            </a:r>
          </a:p>
        </p:txBody>
      </p:sp>
      <p:pic>
        <p:nvPicPr>
          <p:cNvPr id="10" name="图片 9" descr="文本&#10;&#10;AI 生成的内容可能不正确。">
            <a:extLst>
              <a:ext uri="{FF2B5EF4-FFF2-40B4-BE49-F238E27FC236}">
                <a16:creationId xmlns:a16="http://schemas.microsoft.com/office/drawing/2014/main" id="{EC4C7E3D-481F-E28A-EDE1-224C838A4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995686"/>
            <a:ext cx="4791077" cy="2016224"/>
          </a:xfrm>
          <a:prstGeom prst="rect">
            <a:avLst/>
          </a:prstGeom>
        </p:spPr>
      </p:pic>
      <p:pic>
        <p:nvPicPr>
          <p:cNvPr id="14" name="图片 13" descr="图形用户界面, 文本&#10;&#10;AI 生成的内容可能不正确。">
            <a:extLst>
              <a:ext uri="{FF2B5EF4-FFF2-40B4-BE49-F238E27FC236}">
                <a16:creationId xmlns:a16="http://schemas.microsoft.com/office/drawing/2014/main" id="{54F8FA4D-0CCB-F4B0-B6C5-BAE50A702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643" y="1995686"/>
            <a:ext cx="4183357" cy="1263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105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66BCF-60F0-307A-7A1C-E82BE4B26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9F91EE2A-8113-3FFB-1B13-2012C4F20418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398134-A2D6-F0F2-388C-0FB6AAEE6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29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912835-CA1A-7F18-6C60-763C684CF793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第五章习题：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5-13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0F34C5-9988-BA83-A95F-866A82A96D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" y="1054736"/>
            <a:ext cx="4967536" cy="61057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6873A1A-8849-9F1A-2BBE-8E4975BD164A}"/>
              </a:ext>
            </a:extLst>
          </p:cNvPr>
          <p:cNvSpPr txBox="1"/>
          <p:nvPr/>
        </p:nvSpPr>
        <p:spPr>
          <a:xfrm>
            <a:off x="3162714" y="61724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第</a:t>
            </a:r>
            <a:r>
              <a:rPr lang="en-US" altLang="zh-CN" dirty="0">
                <a:solidFill>
                  <a:srgbClr val="FF0000"/>
                </a:solidFill>
              </a:rPr>
              <a:t>7</a:t>
            </a:r>
            <a:r>
              <a:rPr lang="zh-CN" altLang="en-US" dirty="0">
                <a:solidFill>
                  <a:srgbClr val="FF0000"/>
                </a:solidFill>
              </a:rPr>
              <a:t>版的编号</a:t>
            </a:r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84B95EA4-1CDB-FF95-014D-A58D38D4B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73" y="2211710"/>
            <a:ext cx="4233513" cy="1683016"/>
          </a:xfrm>
          <a:prstGeom prst="rect">
            <a:avLst/>
          </a:prstGeom>
        </p:spPr>
      </p:pic>
      <p:pic>
        <p:nvPicPr>
          <p:cNvPr id="9" name="图片 8" descr="图形用户界面&#10;&#10;AI 生成的内容可能不正确。">
            <a:extLst>
              <a:ext uri="{FF2B5EF4-FFF2-40B4-BE49-F238E27FC236}">
                <a16:creationId xmlns:a16="http://schemas.microsoft.com/office/drawing/2014/main" id="{EBE12ECF-D2C5-F46D-8F82-804398FCA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1923678"/>
            <a:ext cx="4459992" cy="1683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976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8C7AD-307F-322D-B41B-D4E070444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72925721-B72A-577A-DF73-410DA0443919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8E53FD2-A949-F1A2-2177-E6565FEB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3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60C48458-D264-2B9C-EE5A-A94561D455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b="17291"/>
          <a:stretch>
            <a:fillRect/>
          </a:stretch>
        </p:blipFill>
        <p:spPr>
          <a:xfrm>
            <a:off x="971600" y="1054737"/>
            <a:ext cx="4608512" cy="9409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161CCE5-ECA3-E9DB-377D-D9585FFBA1AD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第三章习题：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3-07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图片 2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9CF38913-1C44-7489-98F0-F414152192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6886"/>
          <a:stretch>
            <a:fillRect/>
          </a:stretch>
        </p:blipFill>
        <p:spPr>
          <a:xfrm>
            <a:off x="1115616" y="2283718"/>
            <a:ext cx="6372200" cy="5364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990315-A3C3-B1A2-F713-7D60E0B4B623}"/>
              </a:ext>
            </a:extLst>
          </p:cNvPr>
          <p:cNvSpPr txBox="1"/>
          <p:nvPr/>
        </p:nvSpPr>
        <p:spPr>
          <a:xfrm>
            <a:off x="1187624" y="2851209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 </a:t>
            </a:r>
            <a:r>
              <a:rPr lang="en-US" altLang="zh-CN" dirty="0"/>
              <a:t>CRC </a:t>
            </a:r>
            <a:r>
              <a:rPr lang="zh-CN" altLang="en-US" dirty="0"/>
              <a:t>校验中，如果接收到的序列除以生成多项式的余数不为 </a:t>
            </a:r>
            <a:r>
              <a:rPr lang="en-US" altLang="zh-CN" dirty="0"/>
              <a:t>0</a:t>
            </a:r>
            <a:r>
              <a:rPr lang="zh-CN" altLang="en-US" dirty="0"/>
              <a:t>，说明在传输过程中</a:t>
            </a:r>
            <a:r>
              <a:rPr lang="zh-CN" altLang="en-US" b="1" dirty="0"/>
              <a:t>检测到了错误</a:t>
            </a:r>
            <a:r>
              <a:rPr lang="zh-CN" altLang="en-US" dirty="0"/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2875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2856D-DB53-8743-6354-DECE28BBB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40E93A80-B7FB-324A-910A-45FBABF9F9B0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4AED27-5F00-43E9-AF6D-89603C96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30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413DE5-DB40-8E29-C37D-5BFA7FA8812B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第五章习题：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5-23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EC97AB-DC39-EA4F-A4AC-9011373FB335}"/>
              </a:ext>
            </a:extLst>
          </p:cNvPr>
          <p:cNvSpPr txBox="1"/>
          <p:nvPr/>
        </p:nvSpPr>
        <p:spPr>
          <a:xfrm>
            <a:off x="3162714" y="61724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第</a:t>
            </a:r>
            <a:r>
              <a:rPr lang="en-US" altLang="zh-CN" dirty="0">
                <a:solidFill>
                  <a:srgbClr val="FF0000"/>
                </a:solidFill>
              </a:rPr>
              <a:t>7</a:t>
            </a:r>
            <a:r>
              <a:rPr lang="zh-CN" altLang="en-US" dirty="0">
                <a:solidFill>
                  <a:srgbClr val="FF0000"/>
                </a:solidFill>
              </a:rPr>
              <a:t>版的编号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8E876C0-0182-2B75-F51F-5175D108DB7C}"/>
              </a:ext>
            </a:extLst>
          </p:cNvPr>
          <p:cNvGrpSpPr/>
          <p:nvPr/>
        </p:nvGrpSpPr>
        <p:grpSpPr>
          <a:xfrm>
            <a:off x="179512" y="1085514"/>
            <a:ext cx="5305670" cy="1406888"/>
            <a:chOff x="395536" y="1347615"/>
            <a:chExt cx="5305670" cy="140688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479E832-1E47-3553-4748-BDF4BB76D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106"/>
            <a:stretch>
              <a:fillRect/>
            </a:stretch>
          </p:blipFill>
          <p:spPr>
            <a:xfrm>
              <a:off x="395536" y="1347615"/>
              <a:ext cx="5305670" cy="72008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B6F0FA4-D274-8FC2-F6CB-27A291544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6" t="69915"/>
            <a:stretch>
              <a:fillRect/>
            </a:stretch>
          </p:blipFill>
          <p:spPr>
            <a:xfrm>
              <a:off x="683568" y="1966644"/>
              <a:ext cx="4477578" cy="787859"/>
            </a:xfrm>
            <a:prstGeom prst="rect">
              <a:avLst/>
            </a:prstGeom>
          </p:spPr>
        </p:pic>
      </p:grpSp>
      <p:pic>
        <p:nvPicPr>
          <p:cNvPr id="13" name="图片 12" descr="文本&#10;&#10;AI 生成的内容可能不正确。">
            <a:extLst>
              <a:ext uri="{FF2B5EF4-FFF2-40B4-BE49-F238E27FC236}">
                <a16:creationId xmlns:a16="http://schemas.microsoft.com/office/drawing/2014/main" id="{C0B69AF6-57E7-C4D8-C44B-6F797DD8C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76" y="2644476"/>
            <a:ext cx="3834084" cy="2124180"/>
          </a:xfrm>
          <a:prstGeom prst="rect">
            <a:avLst/>
          </a:prstGeom>
        </p:spPr>
      </p:pic>
      <p:pic>
        <p:nvPicPr>
          <p:cNvPr id="15" name="图片 14" descr="图形用户界面, 文本&#10;&#10;AI 生成的内容可能不正确。">
            <a:extLst>
              <a:ext uri="{FF2B5EF4-FFF2-40B4-BE49-F238E27FC236}">
                <a16:creationId xmlns:a16="http://schemas.microsoft.com/office/drawing/2014/main" id="{481BC385-B75E-7AD3-11F3-24C263B97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992" y="2714638"/>
            <a:ext cx="3972134" cy="18423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3274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A7D3C-1446-FB88-19A0-D1C02C8E1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670140E4-6BFC-EE71-A951-F7D08523609F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5F7FBC-9210-0F24-2C80-DAE614732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31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672E2F-DACE-F97D-A38E-3A4A812394A6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第五章习题：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5-23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8F03B8-454E-DC0F-8B56-57ACE339332F}"/>
              </a:ext>
            </a:extLst>
          </p:cNvPr>
          <p:cNvSpPr txBox="1"/>
          <p:nvPr/>
        </p:nvSpPr>
        <p:spPr>
          <a:xfrm>
            <a:off x="3162714" y="61724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第</a:t>
            </a:r>
            <a:r>
              <a:rPr lang="en-US" altLang="zh-CN" dirty="0">
                <a:solidFill>
                  <a:srgbClr val="FF0000"/>
                </a:solidFill>
              </a:rPr>
              <a:t>7</a:t>
            </a:r>
            <a:r>
              <a:rPr lang="zh-CN" altLang="en-US" dirty="0">
                <a:solidFill>
                  <a:srgbClr val="FF0000"/>
                </a:solidFill>
              </a:rPr>
              <a:t>版的编号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E7C1C7D-32E7-76B2-85E1-507664D68A81}"/>
              </a:ext>
            </a:extLst>
          </p:cNvPr>
          <p:cNvGrpSpPr/>
          <p:nvPr/>
        </p:nvGrpSpPr>
        <p:grpSpPr>
          <a:xfrm>
            <a:off x="179512" y="1085514"/>
            <a:ext cx="5305670" cy="1406888"/>
            <a:chOff x="395536" y="1347615"/>
            <a:chExt cx="5305670" cy="140688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2DF1F49-6D14-DCD5-3446-C091915CC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106"/>
            <a:stretch>
              <a:fillRect/>
            </a:stretch>
          </p:blipFill>
          <p:spPr>
            <a:xfrm>
              <a:off x="395536" y="1347615"/>
              <a:ext cx="5305670" cy="72008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BA6D7B9-3864-F66A-FF89-C69CB264D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6" t="69915"/>
            <a:stretch>
              <a:fillRect/>
            </a:stretch>
          </p:blipFill>
          <p:spPr>
            <a:xfrm>
              <a:off x="683568" y="1966644"/>
              <a:ext cx="4477578" cy="787859"/>
            </a:xfrm>
            <a:prstGeom prst="rect">
              <a:avLst/>
            </a:prstGeom>
          </p:spPr>
        </p:pic>
      </p:grpSp>
      <p:pic>
        <p:nvPicPr>
          <p:cNvPr id="5" name="图片 4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1D98B9EC-3ED5-8378-BF74-479C9FADC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35" y="2654050"/>
            <a:ext cx="3795989" cy="2039938"/>
          </a:xfrm>
          <a:prstGeom prst="rect">
            <a:avLst/>
          </a:prstGeom>
        </p:spPr>
      </p:pic>
      <p:pic>
        <p:nvPicPr>
          <p:cNvPr id="11" name="图片 10" descr="文本&#10;&#10;AI 生成的内容可能不正确。">
            <a:extLst>
              <a:ext uri="{FF2B5EF4-FFF2-40B4-BE49-F238E27FC236}">
                <a16:creationId xmlns:a16="http://schemas.microsoft.com/office/drawing/2014/main" id="{6ED5C5AC-14BA-B8FC-A2B7-C56E26C54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317" y="2571750"/>
            <a:ext cx="3520695" cy="2230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5285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021E-2250-1EF4-09FB-915287F92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9878D489-88A4-A2B7-DE40-ED5B9A6C15F0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29981C-1F63-293E-4612-5227230A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32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4FACA9-2EBF-28DD-CEC6-648E1861DCF4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第五章习题：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5-49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C836E0-81EE-22A8-6A13-5B02CBC04F59}"/>
              </a:ext>
            </a:extLst>
          </p:cNvPr>
          <p:cNvSpPr txBox="1"/>
          <p:nvPr/>
        </p:nvSpPr>
        <p:spPr>
          <a:xfrm>
            <a:off x="3162714" y="61724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第</a:t>
            </a:r>
            <a:r>
              <a:rPr lang="en-US" altLang="zh-CN" dirty="0">
                <a:solidFill>
                  <a:srgbClr val="FF0000"/>
                </a:solidFill>
              </a:rPr>
              <a:t>7</a:t>
            </a:r>
            <a:r>
              <a:rPr lang="zh-CN" altLang="en-US" dirty="0">
                <a:solidFill>
                  <a:srgbClr val="FF0000"/>
                </a:solidFill>
              </a:rPr>
              <a:t>版的编号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58D299-123F-76AB-97DF-8742F577F8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0" y="1085514"/>
            <a:ext cx="4244443" cy="1863982"/>
          </a:xfrm>
          <a:prstGeom prst="rect">
            <a:avLst/>
          </a:prstGeom>
        </p:spPr>
      </p:pic>
      <p:pic>
        <p:nvPicPr>
          <p:cNvPr id="11" name="图片 10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B3B526D8-397A-A22E-6BAC-51E9B4F69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7672" y="880875"/>
            <a:ext cx="4566328" cy="35700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941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12C35-8519-6E45-4702-86E61702B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1D84A500-3CC9-BE3E-F045-ED45AE708AE8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DF07D82-2E1F-C199-FFA5-674C6C09E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33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DA2625-55B9-5D98-E515-CE704033D811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第五章习题：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5-49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4E1C61-6852-D833-5938-FD044DD5F0D7}"/>
              </a:ext>
            </a:extLst>
          </p:cNvPr>
          <p:cNvSpPr txBox="1"/>
          <p:nvPr/>
        </p:nvSpPr>
        <p:spPr>
          <a:xfrm>
            <a:off x="3162714" y="61724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第</a:t>
            </a:r>
            <a:r>
              <a:rPr lang="en-US" altLang="zh-CN" dirty="0">
                <a:solidFill>
                  <a:srgbClr val="FF0000"/>
                </a:solidFill>
              </a:rPr>
              <a:t>7</a:t>
            </a:r>
            <a:r>
              <a:rPr lang="zh-CN" altLang="en-US" dirty="0">
                <a:solidFill>
                  <a:srgbClr val="FF0000"/>
                </a:solidFill>
              </a:rPr>
              <a:t>版的编号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10E2E0-E781-E36C-6C85-4089B5A31E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0" y="1085514"/>
            <a:ext cx="4244443" cy="1863982"/>
          </a:xfrm>
          <a:prstGeom prst="rect">
            <a:avLst/>
          </a:prstGeom>
        </p:spPr>
      </p:pic>
      <p:pic>
        <p:nvPicPr>
          <p:cNvPr id="5" name="图片 4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92CCCD2E-051E-FBCD-D9DB-B808E4BE2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329" y="786523"/>
            <a:ext cx="3820277" cy="34358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1312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2B325-7AA1-A549-0ED4-E68E96CF2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F31ACD46-5388-34CD-6E30-AB12F237011A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74A561C-E9C4-C2F1-DBAE-96F8BDE0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34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845789-72AB-EBF1-8723-3489F85DEFB9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第六章习题：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6-10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C4668D-9191-F6E1-74BE-2F2F46ABE1A7}"/>
              </a:ext>
            </a:extLst>
          </p:cNvPr>
          <p:cNvSpPr txBox="1"/>
          <p:nvPr/>
        </p:nvSpPr>
        <p:spPr>
          <a:xfrm>
            <a:off x="3162714" y="61724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第</a:t>
            </a:r>
            <a:r>
              <a:rPr lang="en-US" altLang="zh-CN" dirty="0">
                <a:solidFill>
                  <a:srgbClr val="FF0000"/>
                </a:solidFill>
              </a:rPr>
              <a:t>7</a:t>
            </a:r>
            <a:r>
              <a:rPr lang="zh-CN" altLang="en-US" dirty="0">
                <a:solidFill>
                  <a:srgbClr val="FF0000"/>
                </a:solidFill>
              </a:rPr>
              <a:t>版的编号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709D57-8343-5F54-8026-133EA66C8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6" y="1073009"/>
            <a:ext cx="6012160" cy="468179"/>
          </a:xfrm>
          <a:prstGeom prst="rect">
            <a:avLst/>
          </a:prstGeom>
        </p:spPr>
      </p:pic>
      <p:pic>
        <p:nvPicPr>
          <p:cNvPr id="15" name="图片 14" descr="手机屏幕截图&#10;&#10;AI 生成的内容可能不正确。">
            <a:extLst>
              <a:ext uri="{FF2B5EF4-FFF2-40B4-BE49-F238E27FC236}">
                <a16:creationId xmlns:a16="http://schemas.microsoft.com/office/drawing/2014/main" id="{38EF560E-0F0B-88D7-14F5-F3D2DDACA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610" y="1717921"/>
            <a:ext cx="2927310" cy="3353877"/>
          </a:xfrm>
          <a:prstGeom prst="rect">
            <a:avLst/>
          </a:prstGeom>
        </p:spPr>
      </p:pic>
      <p:pic>
        <p:nvPicPr>
          <p:cNvPr id="17" name="图片 16" descr="文本&#10;&#10;AI 生成的内容可能不正确。">
            <a:extLst>
              <a:ext uri="{FF2B5EF4-FFF2-40B4-BE49-F238E27FC236}">
                <a16:creationId xmlns:a16="http://schemas.microsoft.com/office/drawing/2014/main" id="{8EE5EBFD-DA56-F3C4-59FA-2EF707E6E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397" y="2067694"/>
            <a:ext cx="3589322" cy="2160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7276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5ECBA-E74D-1184-0EF9-D1C2A0D01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88502612-BB99-7C85-A275-8BEFEA18C15E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8D83249-DE42-5797-6C9D-04D7C4E10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35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96BBD2-9998-50AF-168A-A205D99B9436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第六章习题：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6-10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978030-B3AE-0CF0-AC45-268999B0D574}"/>
              </a:ext>
            </a:extLst>
          </p:cNvPr>
          <p:cNvSpPr txBox="1"/>
          <p:nvPr/>
        </p:nvSpPr>
        <p:spPr>
          <a:xfrm>
            <a:off x="3162714" y="61724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第</a:t>
            </a:r>
            <a:r>
              <a:rPr lang="en-US" altLang="zh-CN" dirty="0">
                <a:solidFill>
                  <a:srgbClr val="FF0000"/>
                </a:solidFill>
              </a:rPr>
              <a:t>7</a:t>
            </a:r>
            <a:r>
              <a:rPr lang="zh-CN" altLang="en-US" dirty="0">
                <a:solidFill>
                  <a:srgbClr val="FF0000"/>
                </a:solidFill>
              </a:rPr>
              <a:t>版的编号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63295E-42B1-FCB4-5495-C0A0D5D25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6" y="1073009"/>
            <a:ext cx="6012160" cy="468179"/>
          </a:xfrm>
          <a:prstGeom prst="rect">
            <a:avLst/>
          </a:prstGeom>
        </p:spPr>
      </p:pic>
      <p:pic>
        <p:nvPicPr>
          <p:cNvPr id="15" name="图片 14" descr="手机屏幕截图&#10;&#10;AI 生成的内容可能不正确。">
            <a:extLst>
              <a:ext uri="{FF2B5EF4-FFF2-40B4-BE49-F238E27FC236}">
                <a16:creationId xmlns:a16="http://schemas.microsoft.com/office/drawing/2014/main" id="{B240DE76-58AF-D761-CBF8-73E5D573B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610" y="1717921"/>
            <a:ext cx="2927310" cy="3353877"/>
          </a:xfrm>
          <a:prstGeom prst="rect">
            <a:avLst/>
          </a:prstGeom>
        </p:spPr>
      </p:pic>
      <p:pic>
        <p:nvPicPr>
          <p:cNvPr id="17" name="图片 16" descr="文本&#10;&#10;AI 生成的内容可能不正确。">
            <a:extLst>
              <a:ext uri="{FF2B5EF4-FFF2-40B4-BE49-F238E27FC236}">
                <a16:creationId xmlns:a16="http://schemas.microsoft.com/office/drawing/2014/main" id="{D34F605D-21C3-AEB3-41E2-6F7B2333F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397" y="2067694"/>
            <a:ext cx="3589322" cy="2160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5258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59208-2EF1-5F83-7A5F-7B0881FEC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04B3E451-5774-C5BF-2FED-DFBFE3FBEAA2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BEBB5B2-464C-8240-7B37-60CD86C7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36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3A5DE9-69A6-8810-BC4C-9504D8CC134E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TCP</a:t>
            </a:r>
            <a:r>
              <a:rPr lang="zh-CN" altLang="en-US" sz="2000" b="1" dirty="0">
                <a:solidFill>
                  <a:srgbClr val="FF0000"/>
                </a:solidFill>
              </a:rPr>
              <a:t>编程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F18AD3-6D4C-9723-03E8-196CEB7B3930}"/>
              </a:ext>
            </a:extLst>
          </p:cNvPr>
          <p:cNvSpPr txBox="1"/>
          <p:nvPr/>
        </p:nvSpPr>
        <p:spPr>
          <a:xfrm>
            <a:off x="497650" y="1371421"/>
            <a:ext cx="6696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TCP </a:t>
            </a:r>
            <a:r>
              <a:rPr lang="zh-CN" altLang="en-US" b="1" dirty="0"/>
              <a:t>协议 </a:t>
            </a:r>
            <a:r>
              <a:rPr lang="en-US" altLang="zh-CN" b="1" dirty="0"/>
              <a:t>(</a:t>
            </a:r>
            <a:r>
              <a:rPr lang="zh-CN" altLang="en-US" b="1" dirty="0"/>
              <a:t>传输控制协议</a:t>
            </a:r>
            <a:r>
              <a:rPr lang="en-US" altLang="zh-CN" b="1" dirty="0"/>
              <a:t>)</a:t>
            </a:r>
          </a:p>
          <a:p>
            <a:r>
              <a:rPr lang="zh-CN" altLang="en-US" b="1" dirty="0"/>
              <a:t>特点：</a:t>
            </a:r>
            <a:r>
              <a:rPr lang="zh-CN" altLang="en-US" dirty="0"/>
              <a:t> 可靠、面向连接。就像打电话，必须先接通（建立连接）才能说话，对方一定能听到（可靠传输）。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2793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F4164-71C7-0D78-0F6D-190B0E322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FF8442A4-12B3-FBD8-FDCC-23F9EF79B035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407E6EA-1E63-A491-B3E3-655C5E3B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37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AF185D-411F-27CB-3403-479AE45A6357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TCP</a:t>
            </a:r>
            <a:r>
              <a:rPr lang="zh-CN" altLang="en-US" sz="2000" b="1" dirty="0">
                <a:solidFill>
                  <a:srgbClr val="FF0000"/>
                </a:solidFill>
              </a:rPr>
              <a:t>编程</a:t>
            </a:r>
          </a:p>
        </p:txBody>
      </p:sp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D1B1D4D8-B98A-B89C-9B92-AD3C4ACC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b="52826"/>
          <a:stretch>
            <a:fillRect/>
          </a:stretch>
        </p:blipFill>
        <p:spPr>
          <a:xfrm>
            <a:off x="480276" y="1043464"/>
            <a:ext cx="4199570" cy="3478631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328BDF61-D443-315C-B2F2-2005BD000B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7269" b="6202"/>
          <a:stretch>
            <a:fillRect/>
          </a:stretch>
        </p:blipFill>
        <p:spPr>
          <a:xfrm>
            <a:off x="4768453" y="1482201"/>
            <a:ext cx="3819579" cy="31206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5110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12210-E42A-0961-2CF3-63E707849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B84C4924-FD07-DB76-7645-7AED70DC8EC3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8A4E922-260B-34AF-79F7-4CC12E0F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38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BF840A-0059-D832-152F-2B4C20B773AF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TCP</a:t>
            </a:r>
            <a:r>
              <a:rPr lang="zh-CN" altLang="en-US" sz="2000" b="1" dirty="0">
                <a:solidFill>
                  <a:srgbClr val="FF0000"/>
                </a:solidFill>
              </a:rPr>
              <a:t>编程</a:t>
            </a:r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28A4634F-C543-ACFD-322E-7DE0FAF8D4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202"/>
          <a:stretch>
            <a:fillRect/>
          </a:stretch>
        </p:blipFill>
        <p:spPr>
          <a:xfrm>
            <a:off x="2483768" y="475321"/>
            <a:ext cx="3786966" cy="45782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310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6591F-E6B1-4FEF-719E-4ECAC497B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7DBBD188-626C-CE9D-EDED-7ED6CAD5F28E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FFA0E3-02E1-C51E-1365-AC12225C3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39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F2694A-9D76-F999-C548-A53A2BE34179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UDP</a:t>
            </a:r>
            <a:r>
              <a:rPr lang="zh-CN" altLang="en-US" sz="2000" b="1" dirty="0">
                <a:solidFill>
                  <a:srgbClr val="FF0000"/>
                </a:solidFill>
              </a:rPr>
              <a:t>编程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CC92AF-B280-A3C1-4573-8EE4A36B17B2}"/>
              </a:ext>
            </a:extLst>
          </p:cNvPr>
          <p:cNvSpPr txBox="1"/>
          <p:nvPr/>
        </p:nvSpPr>
        <p:spPr>
          <a:xfrm>
            <a:off x="497650" y="1371421"/>
            <a:ext cx="6696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UDP </a:t>
            </a:r>
            <a:r>
              <a:rPr lang="zh-CN" altLang="en-US" b="1" dirty="0"/>
              <a:t>协议 </a:t>
            </a:r>
            <a:r>
              <a:rPr lang="en-US" altLang="zh-CN" b="1" dirty="0"/>
              <a:t>(</a:t>
            </a:r>
            <a:r>
              <a:rPr lang="zh-CN" altLang="en-US" b="1" dirty="0"/>
              <a:t>用户数据报协议</a:t>
            </a:r>
            <a:r>
              <a:rPr lang="en-US" altLang="zh-CN" b="1" dirty="0"/>
              <a:t>)</a:t>
            </a:r>
          </a:p>
          <a:p>
            <a:r>
              <a:rPr lang="zh-CN" altLang="en-US" b="1" dirty="0"/>
              <a:t>特点：</a:t>
            </a:r>
            <a:r>
              <a:rPr lang="zh-CN" altLang="en-US" dirty="0"/>
              <a:t> 不可靠、无连接、速度快。就像写信或者广播，把数据扔出去就不管了，不需要建立通道，也不保证对方一定收到。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965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2D5F0-7847-85D1-8C2E-2EEFC5B34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B013CE14-D5DF-5609-1A77-1046C54FAEB0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28B23D6-96A9-2124-CF18-4B8B0929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4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1D1926BC-D495-1DB4-2F55-439D5EB904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-1699"/>
          <a:stretch>
            <a:fillRect/>
          </a:stretch>
        </p:blipFill>
        <p:spPr>
          <a:xfrm>
            <a:off x="971600" y="1054737"/>
            <a:ext cx="4608512" cy="11569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8D68AD-28C5-7B20-9480-4039CAC3F933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第三章习题：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3-07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图片 6" descr="文本, 信件&#10;&#10;AI 生成的内容可能不正确。">
            <a:extLst>
              <a:ext uri="{FF2B5EF4-FFF2-40B4-BE49-F238E27FC236}">
                <a16:creationId xmlns:a16="http://schemas.microsoft.com/office/drawing/2014/main" id="{E22750FA-EA25-78B7-2485-7C43B89FD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2334681"/>
            <a:ext cx="6177606" cy="23102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81483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987AB-6E50-82C6-894A-C25377431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41ECAE10-C258-EA75-6706-14C6E912A2D3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9C69A9A-A87E-10C8-8393-AECA1AAEA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40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E8FB53-B6B1-0022-098C-848347B6B7E1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UDP</a:t>
            </a:r>
            <a:r>
              <a:rPr lang="zh-CN" altLang="en-US" sz="2000" b="1" dirty="0">
                <a:solidFill>
                  <a:srgbClr val="FF0000"/>
                </a:solidFill>
              </a:rPr>
              <a:t>编程</a:t>
            </a:r>
          </a:p>
        </p:txBody>
      </p:sp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82063FE9-1DF2-6B77-B00E-42D05AF42B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1402"/>
          <a:stretch>
            <a:fillRect/>
          </a:stretch>
        </p:blipFill>
        <p:spPr>
          <a:xfrm>
            <a:off x="2411760" y="586468"/>
            <a:ext cx="3739996" cy="45570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1714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74045-3D11-EF29-01E0-E4545C6EE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A3322B33-9B38-36AF-3D4D-856E341CDAAA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A69BA89-E6AC-E8A0-6AC5-7FA9A7B3A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41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600A081-3382-D347-A46B-4D3970AA76BA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UDP</a:t>
            </a:r>
            <a:r>
              <a:rPr lang="zh-CN" altLang="en-US" sz="2000" b="1" dirty="0">
                <a:solidFill>
                  <a:srgbClr val="FF0000"/>
                </a:solidFill>
              </a:rPr>
              <a:t>编程</a:t>
            </a:r>
          </a:p>
        </p:txBody>
      </p:sp>
      <p:pic>
        <p:nvPicPr>
          <p:cNvPr id="5" name="图片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5A4282A9-1E8A-9E56-04A7-09C74EA8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506" y="386943"/>
            <a:ext cx="3919227" cy="4756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5295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单圆角矩形 10"/>
          <p:cNvSpPr>
            <a:spLocks noChangeArrowheads="1"/>
          </p:cNvSpPr>
          <p:nvPr/>
        </p:nvSpPr>
        <p:spPr bwMode="auto">
          <a:xfrm>
            <a:off x="1691640" y="843915"/>
            <a:ext cx="6273800" cy="152400"/>
          </a:xfrm>
          <a:custGeom>
            <a:avLst/>
            <a:gdLst>
              <a:gd name="T0" fmla="*/ 0 w 6273800"/>
              <a:gd name="T1" fmla="*/ 0 h 152400"/>
              <a:gd name="T2" fmla="*/ 6248399 w 6273800"/>
              <a:gd name="T3" fmla="*/ 0 h 152400"/>
              <a:gd name="T4" fmla="*/ 6273799 w 6273800"/>
              <a:gd name="T5" fmla="*/ 25400 h 152400"/>
              <a:gd name="T6" fmla="*/ 6273800 w 6273800"/>
              <a:gd name="T7" fmla="*/ 152400 h 152400"/>
              <a:gd name="T8" fmla="*/ 0 w 6273800"/>
              <a:gd name="T9" fmla="*/ 152400 h 152400"/>
              <a:gd name="T10" fmla="*/ 0 w 6273800"/>
              <a:gd name="T11" fmla="*/ 0 h 15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73800"/>
              <a:gd name="T19" fmla="*/ 0 h 152400"/>
              <a:gd name="T20" fmla="*/ 6273800 w 6273800"/>
              <a:gd name="T21" fmla="*/ 152400 h 152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73800" h="152400">
                <a:moveTo>
                  <a:pt x="0" y="0"/>
                </a:moveTo>
                <a:lnTo>
                  <a:pt x="6248399" y="0"/>
                </a:lnTo>
                <a:cubicBezTo>
                  <a:pt x="6262427" y="0"/>
                  <a:pt x="6273799" y="11372"/>
                  <a:pt x="6273799" y="25400"/>
                </a:cubicBezTo>
                <a:lnTo>
                  <a:pt x="6273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7F7F7F"/>
            </a:solidFill>
            <a:round/>
          </a:ln>
        </p:spPr>
        <p:txBody>
          <a:bodyPr/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  <a:cs typeface="+mn-ea"/>
            </a:endParaRPr>
          </a:p>
        </p:txBody>
      </p:sp>
      <p:sp>
        <p:nvSpPr>
          <p:cNvPr id="3" name="单圆角矩形 10"/>
          <p:cNvSpPr>
            <a:spLocks noChangeArrowheads="1"/>
          </p:cNvSpPr>
          <p:nvPr/>
        </p:nvSpPr>
        <p:spPr bwMode="auto">
          <a:xfrm>
            <a:off x="1691640" y="2931795"/>
            <a:ext cx="6273800" cy="152400"/>
          </a:xfrm>
          <a:custGeom>
            <a:avLst/>
            <a:gdLst>
              <a:gd name="T0" fmla="*/ 0 w 6273800"/>
              <a:gd name="T1" fmla="*/ 0 h 152400"/>
              <a:gd name="T2" fmla="*/ 6248399 w 6273800"/>
              <a:gd name="T3" fmla="*/ 0 h 152400"/>
              <a:gd name="T4" fmla="*/ 6273799 w 6273800"/>
              <a:gd name="T5" fmla="*/ 25400 h 152400"/>
              <a:gd name="T6" fmla="*/ 6273800 w 6273800"/>
              <a:gd name="T7" fmla="*/ 152400 h 152400"/>
              <a:gd name="T8" fmla="*/ 0 w 6273800"/>
              <a:gd name="T9" fmla="*/ 152400 h 152400"/>
              <a:gd name="T10" fmla="*/ 0 w 6273800"/>
              <a:gd name="T11" fmla="*/ 0 h 15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73800"/>
              <a:gd name="T19" fmla="*/ 0 h 152400"/>
              <a:gd name="T20" fmla="*/ 6273800 w 6273800"/>
              <a:gd name="T21" fmla="*/ 152400 h 152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73800" h="152400">
                <a:moveTo>
                  <a:pt x="0" y="0"/>
                </a:moveTo>
                <a:lnTo>
                  <a:pt x="6248399" y="0"/>
                </a:lnTo>
                <a:cubicBezTo>
                  <a:pt x="6262427" y="0"/>
                  <a:pt x="6273799" y="11372"/>
                  <a:pt x="6273799" y="25400"/>
                </a:cubicBezTo>
                <a:lnTo>
                  <a:pt x="6273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7F7F7F"/>
            </a:solidFill>
            <a:round/>
          </a:ln>
        </p:spPr>
        <p:txBody>
          <a:bodyPr/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79869" y="1608322"/>
            <a:ext cx="338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/>
              <a:t>谢</a:t>
            </a:r>
            <a:r>
              <a:rPr lang="en-US" altLang="zh-CN" sz="4400" b="1" dirty="0"/>
              <a:t>  </a:t>
            </a:r>
            <a:r>
              <a:rPr lang="zh-CN" altLang="en-US" sz="4400" b="1" dirty="0"/>
              <a:t>谢</a:t>
            </a:r>
            <a:r>
              <a:rPr lang="en-US" altLang="zh-CN" sz="4400" b="1" dirty="0"/>
              <a:t>  </a:t>
            </a:r>
            <a:r>
              <a:rPr lang="zh-CN" altLang="en-US" sz="4400" b="1" dirty="0"/>
              <a:t>大  家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60F1B-2D2D-13DA-D4C7-34D0F3AF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B623323B-5693-2F47-D13E-9AEA75590D5C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BECA4B-0743-6A8B-80C2-DBBC7EBA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5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pic>
        <p:nvPicPr>
          <p:cNvPr id="13" name="图片 12" descr="文本&#10;&#10;AI 生成的内容可能不正确。">
            <a:extLst>
              <a:ext uri="{FF2B5EF4-FFF2-40B4-BE49-F238E27FC236}">
                <a16:creationId xmlns:a16="http://schemas.microsoft.com/office/drawing/2014/main" id="{C9C5B564-5231-6B34-6129-A8590F320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088980"/>
            <a:ext cx="5725129" cy="355560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1393B60-1579-D79D-239C-65D9383683B3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第三章习题：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3-07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4275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39CC4-0880-E328-5371-7FB9BC889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A6CC1338-E673-D32A-C710-87619C506F00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E1D04A-A102-9A28-DBCB-811E2044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6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1B71ED-B187-1E6F-59AC-9A7F96A0CCC3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第三章习题：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3-20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34B4D4-6600-2209-E1F4-D2724F204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054736"/>
            <a:ext cx="6551630" cy="436775"/>
          </a:xfrm>
          <a:prstGeom prst="rect">
            <a:avLst/>
          </a:prstGeom>
        </p:spPr>
      </p:pic>
      <p:pic>
        <p:nvPicPr>
          <p:cNvPr id="9" name="图片 8" descr="文本, 信件&#10;&#10;AI 生成的内容可能不正确。">
            <a:extLst>
              <a:ext uri="{FF2B5EF4-FFF2-40B4-BE49-F238E27FC236}">
                <a16:creationId xmlns:a16="http://schemas.microsoft.com/office/drawing/2014/main" id="{D18159B4-9181-7DB3-24E1-CD4B295DFB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002"/>
          <a:stretch>
            <a:fillRect/>
          </a:stretch>
        </p:blipFill>
        <p:spPr>
          <a:xfrm>
            <a:off x="425574" y="1902279"/>
            <a:ext cx="3967166" cy="2259119"/>
          </a:xfrm>
          <a:prstGeom prst="rect">
            <a:avLst/>
          </a:prstGeom>
        </p:spPr>
      </p:pic>
      <p:pic>
        <p:nvPicPr>
          <p:cNvPr id="10" name="图片 9" descr="文本, 信件&#10;&#10;AI 生成的内容可能不正确。">
            <a:extLst>
              <a:ext uri="{FF2B5EF4-FFF2-40B4-BE49-F238E27FC236}">
                <a16:creationId xmlns:a16="http://schemas.microsoft.com/office/drawing/2014/main" id="{8561C0DB-0AAC-FF35-FF3F-758D7C0919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1309"/>
          <a:stretch>
            <a:fillRect/>
          </a:stretch>
        </p:blipFill>
        <p:spPr>
          <a:xfrm>
            <a:off x="4392740" y="1915007"/>
            <a:ext cx="4039174" cy="21132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966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970D9-AB92-CE18-9A92-1B527BFFC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1683692C-CB58-E7EF-BC7F-6000BCB85CFB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45A884-89C5-9C48-9251-5E0D21D8D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7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3BAD1A-34DA-5447-1036-7ECD043E75AD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第三章习题：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3-27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6CA43F2B-E8D6-CA43-F297-860A29158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3" y="1045481"/>
            <a:ext cx="6552728" cy="10097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84B7D04-8780-DABA-4437-E8B3148F06BF}"/>
              </a:ext>
            </a:extLst>
          </p:cNvPr>
          <p:cNvSpPr txBox="1"/>
          <p:nvPr/>
        </p:nvSpPr>
        <p:spPr>
          <a:xfrm>
            <a:off x="899593" y="2096661"/>
            <a:ext cx="712879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Arial" panose="020B0604020202020204" pitchFamily="34" charset="0"/>
              </a:rPr>
              <a:t>（</a:t>
            </a:r>
            <a:r>
              <a:rPr lang="en-US" altLang="zh-CN" sz="1400" dirty="0">
                <a:latin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</a:rPr>
              <a:t>）</a:t>
            </a:r>
            <a:r>
              <a:rPr lang="zh-CN" altLang="zh-CN" sz="1400" dirty="0">
                <a:latin typeface="Arial" panose="020B0604020202020204" pitchFamily="34" charset="0"/>
              </a:rPr>
              <a:t>10 台都接到一个 </a:t>
            </a:r>
            <a:r>
              <a:rPr lang="zh-CN" altLang="zh-CN" sz="1400" b="1" dirty="0">
                <a:latin typeface="Arial" panose="020B0604020202020204" pitchFamily="34" charset="0"/>
              </a:rPr>
              <a:t>10 Mbit/s 集线器（hub）</a:t>
            </a:r>
            <a:r>
              <a:rPr lang="zh-CN" altLang="zh-CN" sz="1400" dirty="0">
                <a:latin typeface="Arial" panose="020B0604020202020204" pitchFamily="34" charset="0"/>
              </a:rPr>
              <a:t>：集线器所有端口共享同一 10 Mbps 信道，若 10 台同时发送/接收，带宽被平分，</a:t>
            </a:r>
            <a:r>
              <a:rPr lang="zh-CN" altLang="zh-CN" sz="1400" b="1" dirty="0">
                <a:latin typeface="Arial" panose="020B0604020202020204" pitchFamily="34" charset="0"/>
              </a:rPr>
              <a:t>每台约 10/10 = 1 Mbit/s</a:t>
            </a:r>
            <a:r>
              <a:rPr lang="zh-CN" altLang="zh-CN" sz="1400" dirty="0">
                <a:latin typeface="Arial" panose="020B0604020202020204" pitchFamily="34" charset="0"/>
              </a:rPr>
              <a:t>。（瞬时上若只有一台发送，该台可用全部 10 Mbps）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Arial" panose="020B0604020202020204" pitchFamily="34" charset="0"/>
              </a:rPr>
              <a:t>（</a:t>
            </a:r>
            <a:r>
              <a:rPr lang="en-US" altLang="zh-CN" sz="1400" dirty="0">
                <a:latin typeface="Arial" panose="020B0604020202020204" pitchFamily="34" charset="0"/>
              </a:rPr>
              <a:t>2</a:t>
            </a:r>
            <a:r>
              <a:rPr lang="zh-CN" altLang="en-US" sz="1400" dirty="0">
                <a:latin typeface="Arial" panose="020B0604020202020204" pitchFamily="34" charset="0"/>
              </a:rPr>
              <a:t>）</a:t>
            </a:r>
            <a:r>
              <a:rPr lang="zh-CN" altLang="zh-CN" sz="1400" dirty="0">
                <a:latin typeface="Arial" panose="020B0604020202020204" pitchFamily="34" charset="0"/>
              </a:rPr>
              <a:t>10 台都接到一个 </a:t>
            </a:r>
            <a:r>
              <a:rPr lang="zh-CN" altLang="zh-CN" sz="1400" b="1" dirty="0">
                <a:latin typeface="Arial" panose="020B0604020202020204" pitchFamily="34" charset="0"/>
              </a:rPr>
              <a:t>100 Mbit/s 集线器</a:t>
            </a:r>
            <a:r>
              <a:rPr lang="zh-CN" altLang="zh-CN" sz="1400" dirty="0">
                <a:latin typeface="Arial" panose="020B0604020202020204" pitchFamily="34" charset="0"/>
              </a:rPr>
              <a:t>：同理共享 100 Mbps，若 10 台都同时使用，</a:t>
            </a:r>
            <a:r>
              <a:rPr lang="zh-CN" altLang="zh-CN" sz="1400" b="1" dirty="0">
                <a:latin typeface="Arial" panose="020B0604020202020204" pitchFamily="34" charset="0"/>
              </a:rPr>
              <a:t>每台约 100/10 = 10 Mbit/s</a:t>
            </a:r>
            <a:r>
              <a:rPr lang="zh-CN" altLang="zh-CN" sz="1400" dirty="0">
                <a:latin typeface="Arial" panose="020B0604020202020204" pitchFamily="34" charset="0"/>
              </a:rPr>
              <a:t>。（单一发送时可用全部 100 Mbps）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Arial" panose="020B0604020202020204" pitchFamily="34" charset="0"/>
              </a:rPr>
              <a:t>（</a:t>
            </a:r>
            <a:r>
              <a:rPr lang="en-US" altLang="zh-CN" sz="1400" dirty="0">
                <a:latin typeface="Arial" panose="020B0604020202020204" pitchFamily="34" charset="0"/>
              </a:rPr>
              <a:t>3</a:t>
            </a:r>
            <a:r>
              <a:rPr lang="zh-CN" altLang="en-US" sz="1400" dirty="0">
                <a:latin typeface="Arial" panose="020B0604020202020204" pitchFamily="34" charset="0"/>
              </a:rPr>
              <a:t>）</a:t>
            </a:r>
            <a:r>
              <a:rPr lang="zh-CN" altLang="zh-CN" sz="1400" dirty="0">
                <a:latin typeface="Arial" panose="020B0604020202020204" pitchFamily="34" charset="0"/>
              </a:rPr>
              <a:t>10 台都接到一个 </a:t>
            </a:r>
            <a:r>
              <a:rPr lang="zh-CN" altLang="zh-CN" sz="1400" b="1" dirty="0">
                <a:latin typeface="Arial" panose="020B0604020202020204" pitchFamily="34" charset="0"/>
              </a:rPr>
              <a:t>10 Mbit/s 交换机（switch）</a:t>
            </a:r>
            <a:r>
              <a:rPr lang="zh-CN" altLang="zh-CN" sz="1400" dirty="0">
                <a:latin typeface="Arial" panose="020B0604020202020204" pitchFamily="34" charset="0"/>
              </a:rPr>
              <a:t>：交换机为每个端口提供独立的 10 Mbps 链路（可同时多对通信而互不干扰），因此每台在同一时刻都可以以</a:t>
            </a:r>
            <a:r>
              <a:rPr lang="zh-CN" altLang="zh-CN" sz="1400" b="1" dirty="0">
                <a:latin typeface="Arial" panose="020B0604020202020204" pitchFamily="34" charset="0"/>
              </a:rPr>
              <a:t>10 Mbit/s</a:t>
            </a:r>
            <a:r>
              <a:rPr lang="zh-CN" altLang="zh-CN" sz="1400" dirty="0">
                <a:latin typeface="Arial" panose="020B0604020202020204" pitchFamily="34" charset="0"/>
              </a:rPr>
              <a:t>与网络通信；</a:t>
            </a:r>
            <a:endParaRPr lang="en-US" altLang="zh-CN" sz="1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>
                <a:solidFill>
                  <a:srgbClr val="FF0000"/>
                </a:solidFill>
              </a:rPr>
              <a:t>集线器 </a:t>
            </a:r>
            <a:r>
              <a:rPr lang="en-US" altLang="zh-CN" sz="1100" b="1" dirty="0">
                <a:solidFill>
                  <a:srgbClr val="FF0000"/>
                </a:solidFill>
              </a:rPr>
              <a:t>(Hub)</a:t>
            </a:r>
            <a:r>
              <a:rPr lang="zh-CN" altLang="en-US" sz="1100" b="1" dirty="0">
                <a:solidFill>
                  <a:srgbClr val="FF0000"/>
                </a:solidFill>
              </a:rPr>
              <a:t>：</a:t>
            </a:r>
            <a:r>
              <a:rPr lang="zh-CN" altLang="en-US" sz="1100" dirty="0">
                <a:solidFill>
                  <a:srgbClr val="FF0000"/>
                </a:solidFill>
              </a:rPr>
              <a:t> 工作在物理层。它采用的是</a:t>
            </a:r>
            <a:r>
              <a:rPr lang="zh-CN" altLang="en-US" sz="1100" b="1" dirty="0">
                <a:solidFill>
                  <a:srgbClr val="FF0000"/>
                </a:solidFill>
              </a:rPr>
              <a:t>共享带宽</a:t>
            </a:r>
            <a:r>
              <a:rPr lang="zh-CN" altLang="en-US" sz="1100" dirty="0">
                <a:solidFill>
                  <a:srgbClr val="FF0000"/>
                </a:solidFill>
              </a:rPr>
              <a:t>的工作方式。所有的端口都在同一个冲突域中，总带宽被所有连接的设备平分（平均来看）。</a:t>
            </a:r>
            <a:endParaRPr lang="en-US" altLang="zh-CN" sz="1100" dirty="0">
              <a:solidFill>
                <a:srgbClr val="FF0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>
                <a:solidFill>
                  <a:srgbClr val="FF0000"/>
                </a:solidFill>
              </a:rPr>
              <a:t>交换机 </a:t>
            </a:r>
            <a:r>
              <a:rPr lang="en-US" altLang="zh-CN" sz="1100" b="1" dirty="0">
                <a:solidFill>
                  <a:srgbClr val="FF0000"/>
                </a:solidFill>
              </a:rPr>
              <a:t>(Switch)</a:t>
            </a:r>
            <a:r>
              <a:rPr lang="zh-CN" altLang="en-US" sz="1100" b="1" dirty="0">
                <a:solidFill>
                  <a:srgbClr val="FF0000"/>
                </a:solidFill>
              </a:rPr>
              <a:t>：</a:t>
            </a:r>
            <a:r>
              <a:rPr lang="zh-CN" altLang="en-US" sz="1100" dirty="0">
                <a:solidFill>
                  <a:srgbClr val="FF0000"/>
                </a:solidFill>
              </a:rPr>
              <a:t> 工作在数据链路层（或更高）。它为每个端口提供</a:t>
            </a:r>
            <a:r>
              <a:rPr lang="zh-CN" altLang="en-US" sz="1100" b="1" dirty="0">
                <a:solidFill>
                  <a:srgbClr val="FF0000"/>
                </a:solidFill>
              </a:rPr>
              <a:t>独占带宽</a:t>
            </a:r>
            <a:r>
              <a:rPr lang="zh-CN" altLang="en-US" sz="1100" dirty="0">
                <a:solidFill>
                  <a:srgbClr val="FF0000"/>
                </a:solidFill>
              </a:rPr>
              <a:t>。每个端口都是独立的冲突域，端口之间互不干扰，每个站点都可以享受完整的端口速率。</a:t>
            </a:r>
            <a:endParaRPr lang="zh-CN" altLang="zh-CN" sz="11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9517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2ACFA-1482-FD36-72E7-55FE09477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609A654C-6D17-AEB4-C314-B32EDCC16568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DF527B5-9CAD-459D-8544-A7915C3C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8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4D1A7B-F4BF-52EF-8F03-798C31C5E33F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第三章习题：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3-30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322D4EB9-189D-FAA8-E81C-7FD43F585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76" y="1028488"/>
            <a:ext cx="4288956" cy="2144478"/>
          </a:xfrm>
          <a:prstGeom prst="rect">
            <a:avLst/>
          </a:prstGeom>
        </p:spPr>
      </p:pic>
      <p:pic>
        <p:nvPicPr>
          <p:cNvPr id="11" name="图片 10" descr="文本&#10;&#10;AI 生成的内容可能不正确。">
            <a:extLst>
              <a:ext uri="{FF2B5EF4-FFF2-40B4-BE49-F238E27FC236}">
                <a16:creationId xmlns:a16="http://schemas.microsoft.com/office/drawing/2014/main" id="{501B9B13-05B3-C6FC-AF02-F9B71A393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1779662"/>
            <a:ext cx="3823606" cy="30499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FD6E98F-1AEC-EECE-2EC8-FDF51F20015D}"/>
              </a:ext>
            </a:extLst>
          </p:cNvPr>
          <p:cNvSpPr txBox="1"/>
          <p:nvPr/>
        </p:nvSpPr>
        <p:spPr>
          <a:xfrm>
            <a:off x="755576" y="3579862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全是交换机：端口独占带宽，并行通信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1606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B4CE4-0556-D1CC-F6B3-111495620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0;p39">
            <a:extLst>
              <a:ext uri="{FF2B5EF4-FFF2-40B4-BE49-F238E27FC236}">
                <a16:creationId xmlns:a16="http://schemas.microsoft.com/office/drawing/2014/main" id="{49490257-458C-2386-0E2A-13C5446D6E24}"/>
              </a:ext>
            </a:extLst>
          </p:cNvPr>
          <p:cNvSpPr/>
          <p:nvPr/>
        </p:nvSpPr>
        <p:spPr>
          <a:xfrm>
            <a:off x="1048385" y="518310"/>
            <a:ext cx="7628255" cy="5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zh-CN"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  <a:p>
            <a:endParaRPr sz="2300" b="1" dirty="0">
              <a:solidFill>
                <a:srgbClr val="052D52"/>
              </a:solidFill>
              <a:latin typeface="+mn-ea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A85153-0BE5-F886-52C2-BC5A6D96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31C44-DEC4-4A98-B679-BE41F230A3DD}" type="slidenum">
              <a:rPr lang="en-US" altLang="en-US" sz="2000" smtClean="0">
                <a:solidFill>
                  <a:srgbClr val="000000"/>
                </a:solidFill>
              </a:rPr>
              <a:t>9</a:t>
            </a:fld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895B80-EBCD-EDF5-31CD-7E9EDA0AAF43}"/>
              </a:ext>
            </a:extLst>
          </p:cNvPr>
          <p:cNvSpPr txBox="1"/>
          <p:nvPr/>
        </p:nvSpPr>
        <p:spPr>
          <a:xfrm>
            <a:off x="480276" y="586468"/>
            <a:ext cx="5439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第三章习题：</a:t>
            </a:r>
            <a:r>
              <a:rPr lang="en-US" altLang="zh-CN" sz="2000" b="1" dirty="0">
                <a:solidFill>
                  <a:srgbClr val="FF0000"/>
                </a:solidFill>
              </a:rPr>
              <a:t>3-31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CB9727-1CAA-138D-7AFD-7CCF4BBDC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64" y="1054736"/>
            <a:ext cx="7991872" cy="906541"/>
          </a:xfrm>
          <a:prstGeom prst="rect">
            <a:avLst/>
          </a:prstGeom>
        </p:spPr>
      </p:pic>
      <p:pic>
        <p:nvPicPr>
          <p:cNvPr id="8" name="图片 7" descr="文本&#10;&#10;AI 生成的内容可能不正确。">
            <a:extLst>
              <a:ext uri="{FF2B5EF4-FFF2-40B4-BE49-F238E27FC236}">
                <a16:creationId xmlns:a16="http://schemas.microsoft.com/office/drawing/2014/main" id="{8ACEA94F-CCA0-3F73-DE71-F576F9AB9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832" y="1725090"/>
            <a:ext cx="4168473" cy="325212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3E40832-223B-2518-382D-A697A3F7FC73}"/>
              </a:ext>
            </a:extLst>
          </p:cNvPr>
          <p:cNvSpPr txBox="1"/>
          <p:nvPr/>
        </p:nvSpPr>
        <p:spPr>
          <a:xfrm>
            <a:off x="231597" y="3765598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部门是集线器，核心是交换机：部门内共享，部门间隔离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1058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e143c37-1843-45a4-9e73-70a17e457ed9"/>
  <p:tag name="COMMONDATA" val="eyJoZGlkIjoiNjJhYjQ4MjgyMjRhNDc1OWVlZjgxZGM5N2I1NTJhOT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行政公文二三事(1)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D374A"/>
      </a:accent1>
      <a:accent2>
        <a:srgbClr val="6A868F"/>
      </a:accent2>
      <a:accent3>
        <a:srgbClr val="31778E"/>
      </a:accent3>
      <a:accent4>
        <a:srgbClr val="D6C88B"/>
      </a:accent4>
      <a:accent5>
        <a:srgbClr val="D66E49"/>
      </a:accent5>
      <a:accent6>
        <a:srgbClr val="649EB2"/>
      </a:accent6>
      <a:hlink>
        <a:srgbClr val="BD374A"/>
      </a:hlink>
      <a:folHlink>
        <a:srgbClr val="BFBFBF"/>
      </a:folHlink>
    </a:clrScheme>
    <a:fontScheme name="0h4acgjl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3472</TotalTime>
  <Words>1519</Words>
  <Application>Microsoft Office PowerPoint</Application>
  <PresentationFormat>全屏显示(16:9)</PresentationFormat>
  <Paragraphs>208</Paragraphs>
  <Slides>42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47" baseType="lpstr">
      <vt:lpstr>Arial</vt:lpstr>
      <vt:lpstr>Calibri</vt:lpstr>
      <vt:lpstr>Times New Roman</vt:lpstr>
      <vt:lpstr>Office 主题</vt:lpstr>
      <vt:lpstr>行政公文二三事(1)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xx-computer</dc:creator>
  <cp:lastModifiedBy>1686166401@qq.com</cp:lastModifiedBy>
  <cp:revision>892</cp:revision>
  <dcterms:created xsi:type="dcterms:W3CDTF">2021-05-14T01:52:00Z</dcterms:created>
  <dcterms:modified xsi:type="dcterms:W3CDTF">2025-12-15T05:31:54Z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E0205CDF1A9649E0A8DB0211D25BC4D1</vt:lpwstr>
  </property>
  <property fmtid="{D5CDD505-2E9C-101B-9397-08002B2CF9AE}" pid="3" name="KSOProductBuildVer">
    <vt:lpwstr>2052-12.1.0.16417</vt:lpwstr>
  </property>
</Properties>
</file>